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 type="screen16x9"/>
  <p:notesSz cx="6858000" cy="9144000"/>
  <p:embeddedFontLst>
    <p:embeddedFont>
      <p:font typeface="Barlow" pitchFamily="2" charset="77"/>
      <p:regular r:id="rId52"/>
      <p:bold r:id="rId53"/>
      <p:italic r:id="rId54"/>
      <p:boldItalic r:id="rId55"/>
    </p:embeddedFont>
    <p:embeddedFont>
      <p:font typeface="Barlow Medium" panose="020F0502020204030204" pitchFamily="3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13D957-7DF8-405D-88E2-A0958405950D}">
  <a:tblStyle styleId="{F913D957-7DF8-405D-88E2-A09584059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gyptoil-gas.com/features/economic-costs-of-safety-policy-in-the-oil-and-gas-industr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gyptoil-gas.com/features/economic-costs-of-safety-policy-in-the-oil-and-gas-industry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gyptoil-gas.com/features/economic-costs-of-safety-policy-in-the-oil-and-gas-industry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e4789a01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5e4789a01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e40ea908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e40ea908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e40ea908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e40ea908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e40ea908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e40ea908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e40ea908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e40ea908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e40ea908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e40ea908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e40ea908e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e40ea908e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e40ea908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e40ea908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e40ea908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e40ea908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e40ea908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e40ea908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5e7de0c8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25e7de0c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e4789a018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5e4789a018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7173216f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7173216f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97173216f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97173216fb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7173216f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7173216f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97173216f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97173216fb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7173216fb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7173216fb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7173216fb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97173216fb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7173216fb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7173216fb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97173216f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297173216f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706914951_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g29706914951_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706914951_1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Need to state the conditions for statistically significant factors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8" name="Google Shape;658;g29706914951_1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e4789a018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5e4789a018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970691495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1" name="Google Shape;671;g2970691495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706914951_1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Need to state the conditions for statistically significant factors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g29706914951_1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9706914951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1" name="Google Shape;701;g29706914951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970691495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g2970691495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70691495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g2970691495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9706914951_1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6" name="Google Shape;746;g29706914951_1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9706914951_1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5" name="Google Shape;755;g29706914951_1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5e999d659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25e999d659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5e7de0c84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4" name="Google Shape;784;g25e7de0c84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9706914951_2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02" name="Google Shape;802;g29706914951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4789a018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Samir, S. (2022, January 16). </a:t>
            </a:r>
            <a:r>
              <a:rPr lang="en-GB" i="1">
                <a:solidFill>
                  <a:schemeClr val="dk1"/>
                </a:solidFill>
              </a:rPr>
              <a:t>Economic costs of safety policy in the oil and gas industry: Egypt Oil &amp; Gas</a:t>
            </a:r>
            <a:r>
              <a:rPr lang="en-GB">
                <a:solidFill>
                  <a:schemeClr val="dk1"/>
                </a:solidFill>
              </a:rPr>
              <a:t>. Egypt Oil &amp; Gas | Connecting The Pieces.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https://egyptoil-gas.com/features/economic-costs-of-safety-policy-in-the-oil-and-gas-industry/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g25e4789a018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9706914951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6" name="Google Shape;816;g29706914951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9706914951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g29706914951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9706914951_2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7" name="Google Shape;847;g29706914951_2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5e7de0c84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5" name="Google Shape;865;g25e7de0c84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9706914951_2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2" name="Google Shape;872;g29706914951_2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5e7de0c84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Identifies and mitigates risks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Strong safety culture to protect employees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Safety reviews and annual site visits by top management 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Risk assessment matrix can be a valuable addition to the current safety protocols and management system as it allows for a fast and easy use, leading to a rapid response from personnel during accidents. Furthermore, educational programmes to prevent incorrect operation of equipment are also inline with their current safety culture’s aims.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Automation</a:t>
            </a:r>
            <a:endParaRPr sz="14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Unmanned Aerial Vehicles (UAV) to inspect high-rise equipment (e.g. flare tips) to reduce human risk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Highly Volatile Liquids using of robotics is aligned with this aim. 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Expand from UAVs to other types of robotics.</a:t>
            </a: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82" name="Google Shape;882;g25e7de0c84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706914951_2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g29706914951_2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9706914951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29706914951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5e4789a01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5e4789a01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70691495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2970691495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70691495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Samir, S. (2022, January 16). </a:t>
            </a:r>
            <a:r>
              <a:rPr lang="en-GB" i="1">
                <a:solidFill>
                  <a:schemeClr val="dk1"/>
                </a:solidFill>
              </a:rPr>
              <a:t>Economic costs of safety policy in the oil and gas industry: Egypt Oil &amp; Gas</a:t>
            </a:r>
            <a:r>
              <a:rPr lang="en-GB">
                <a:solidFill>
                  <a:schemeClr val="dk1"/>
                </a:solidFill>
              </a:rPr>
              <a:t>. Egypt Oil &amp; Gas | Connecting The Pieces.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https://egyptoil-gas.com/features/economic-costs-of-safety-policy-in-the-oil-and-gas-industry/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g2970691495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70691495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Samir, S. (2022, January 16). </a:t>
            </a:r>
            <a:r>
              <a:rPr lang="en-GB" i="1">
                <a:solidFill>
                  <a:schemeClr val="dk1"/>
                </a:solidFill>
              </a:rPr>
              <a:t>Economic costs of safety policy in the oil and gas industry: Egypt Oil &amp; Gas</a:t>
            </a:r>
            <a:r>
              <a:rPr lang="en-GB">
                <a:solidFill>
                  <a:schemeClr val="dk1"/>
                </a:solidFill>
              </a:rPr>
              <a:t>. Egypt Oil &amp; Gas | Connecting The Pieces.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https://egyptoil-gas.com/features/economic-costs-of-safety-policy-in-the-oil-and-gas-industry/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g2970691495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e40ea90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5e40ea90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e7de0c84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5e7de0c84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s://docs.google.com/document/d/1N5MyUbr7HrqxiA5QtmglNz26Uxwmhl9VlN6K6Zm41ZU/edit#heading=h.shc0xmifrmv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google.com/document/d/1N5MyUbr7HrqxiA5QtmglNz26Uxwmhl9VlN6K6Zm41ZU/edit#heading=h.vsvfkzwceame" TargetMode="External"/><Relationship Id="rId5" Type="http://schemas.openxmlformats.org/officeDocument/2006/relationships/hyperlink" Target="https://docs.google.com/document/d/1N5MyUbr7HrqxiA5QtmglNz26Uxwmhl9VlN6K6Zm41ZU/edit#heading=h.auiscsg0lac6" TargetMode="External"/><Relationship Id="rId4" Type="http://schemas.openxmlformats.org/officeDocument/2006/relationships/hyperlink" Target="https://docs.google.com/document/d/1N5MyUbr7HrqxiA5QtmglNz26Uxwmhl9VlN6K6Zm41ZU/edit#heading=h.nquu7hkd53g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5"/>
          <p:cNvCxnSpPr/>
          <p:nvPr/>
        </p:nvCxnSpPr>
        <p:spPr>
          <a:xfrm rot="-5400000">
            <a:off x="-2282302" y="2586754"/>
            <a:ext cx="55790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25"/>
          <p:cNvCxnSpPr/>
          <p:nvPr/>
        </p:nvCxnSpPr>
        <p:spPr>
          <a:xfrm>
            <a:off x="-297311" y="4402693"/>
            <a:ext cx="978469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1" name="Google Shape;131;p25"/>
          <p:cNvGrpSpPr/>
          <p:nvPr/>
        </p:nvGrpSpPr>
        <p:grpSpPr>
          <a:xfrm>
            <a:off x="4825558" y="-412963"/>
            <a:ext cx="1021492" cy="1021492"/>
            <a:chOff x="0" y="0"/>
            <a:chExt cx="812800" cy="812800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5"/>
          <p:cNvSpPr/>
          <p:nvPr/>
        </p:nvSpPr>
        <p:spPr>
          <a:xfrm>
            <a:off x="5499313" y="-10287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25"/>
          <p:cNvSpPr/>
          <p:nvPr/>
        </p:nvSpPr>
        <p:spPr>
          <a:xfrm>
            <a:off x="7115596" y="0"/>
            <a:ext cx="2028404" cy="5143500"/>
          </a:xfrm>
          <a:custGeom>
            <a:avLst/>
            <a:gdLst/>
            <a:ahLst/>
            <a:cxnLst/>
            <a:rect l="l" t="t" r="r" b="b"/>
            <a:pathLst>
              <a:path w="4056808" h="10287000" extrusionOk="0">
                <a:moveTo>
                  <a:pt x="0" y="0"/>
                </a:moveTo>
                <a:lnTo>
                  <a:pt x="4056808" y="0"/>
                </a:lnTo>
                <a:lnTo>
                  <a:pt x="40568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9015" r="-71159"/>
            </a:stretch>
          </a:blipFill>
          <a:ln>
            <a:noFill/>
          </a:ln>
        </p:spPr>
      </p:sp>
      <p:grpSp>
        <p:nvGrpSpPr>
          <p:cNvPr id="136" name="Google Shape;136;p25"/>
          <p:cNvGrpSpPr/>
          <p:nvPr/>
        </p:nvGrpSpPr>
        <p:grpSpPr>
          <a:xfrm>
            <a:off x="7115596" y="-308171"/>
            <a:ext cx="2871627" cy="5669429"/>
            <a:chOff x="0" y="-47625"/>
            <a:chExt cx="1512626" cy="2986366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1512626" cy="2938741"/>
            </a:xfrm>
            <a:custGeom>
              <a:avLst/>
              <a:gdLst/>
              <a:ahLst/>
              <a:cxnLst/>
              <a:rect l="l" t="t" r="r" b="b"/>
              <a:pathLst>
                <a:path w="1512626" h="2938741" extrusionOk="0">
                  <a:moveTo>
                    <a:pt x="0" y="0"/>
                  </a:moveTo>
                  <a:lnTo>
                    <a:pt x="1512626" y="0"/>
                  </a:lnTo>
                  <a:lnTo>
                    <a:pt x="1512626" y="2938741"/>
                  </a:lnTo>
                  <a:lnTo>
                    <a:pt x="0" y="2938741"/>
                  </a:lnTo>
                  <a:close/>
                </a:path>
              </a:pathLst>
            </a:custGeom>
            <a:solidFill>
              <a:srgbClr val="28443B">
                <a:alpha val="78823"/>
              </a:srgbClr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47625"/>
              <a:ext cx="1512626" cy="298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25"/>
          <p:cNvGrpSpPr/>
          <p:nvPr/>
        </p:nvGrpSpPr>
        <p:grpSpPr>
          <a:xfrm>
            <a:off x="6317950" y="923669"/>
            <a:ext cx="210063" cy="210063"/>
            <a:chOff x="0" y="0"/>
            <a:chExt cx="812800" cy="812800"/>
          </a:xfrm>
        </p:grpSpPr>
        <p:sp>
          <p:nvSpPr>
            <p:cNvPr id="140" name="Google Shape;14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5"/>
          <p:cNvGrpSpPr/>
          <p:nvPr/>
        </p:nvGrpSpPr>
        <p:grpSpPr>
          <a:xfrm>
            <a:off x="1276574" y="4012855"/>
            <a:ext cx="779677" cy="779677"/>
            <a:chOff x="0" y="0"/>
            <a:chExt cx="812800" cy="812800"/>
          </a:xfrm>
        </p:grpSpPr>
        <p:sp>
          <p:nvSpPr>
            <p:cNvPr id="143" name="Google Shape;14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5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25"/>
          <p:cNvSpPr txBox="1"/>
          <p:nvPr/>
        </p:nvSpPr>
        <p:spPr>
          <a:xfrm>
            <a:off x="1276575" y="1789475"/>
            <a:ext cx="60567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latin typeface="Barlow"/>
                <a:ea typeface="Barlow"/>
                <a:cs typeface="Barlow"/>
                <a:sym typeface="Barlow"/>
              </a:rPr>
              <a:t>Oil Pipeline Safety Solutions</a:t>
            </a:r>
            <a:endParaRPr sz="700"/>
          </a:p>
        </p:txBody>
      </p:sp>
      <p:sp>
        <p:nvSpPr>
          <p:cNvPr id="147" name="Google Shape;147;p25"/>
          <p:cNvSpPr/>
          <p:nvPr/>
        </p:nvSpPr>
        <p:spPr>
          <a:xfrm>
            <a:off x="2977625" y="4149684"/>
            <a:ext cx="4764720" cy="520278"/>
          </a:xfrm>
          <a:custGeom>
            <a:avLst/>
            <a:gdLst/>
            <a:ahLst/>
            <a:cxnLst/>
            <a:rect l="l" t="t" r="r" b="b"/>
            <a:pathLst>
              <a:path w="2412028" h="274076" extrusionOk="0">
                <a:moveTo>
                  <a:pt x="43113" y="0"/>
                </a:moveTo>
                <a:lnTo>
                  <a:pt x="2368915" y="0"/>
                </a:lnTo>
                <a:cubicBezTo>
                  <a:pt x="2380349" y="0"/>
                  <a:pt x="2391315" y="4542"/>
                  <a:pt x="2399400" y="12628"/>
                </a:cubicBezTo>
                <a:cubicBezTo>
                  <a:pt x="2407485" y="20713"/>
                  <a:pt x="2412028" y="31679"/>
                  <a:pt x="2412028" y="43113"/>
                </a:cubicBezTo>
                <a:lnTo>
                  <a:pt x="2412028" y="230963"/>
                </a:lnTo>
                <a:cubicBezTo>
                  <a:pt x="2412028" y="242398"/>
                  <a:pt x="2407485" y="253364"/>
                  <a:pt x="2399400" y="261449"/>
                </a:cubicBezTo>
                <a:cubicBezTo>
                  <a:pt x="2391315" y="269534"/>
                  <a:pt x="2380349" y="274076"/>
                  <a:pt x="2368915" y="274076"/>
                </a:cubicBezTo>
                <a:lnTo>
                  <a:pt x="43113" y="274076"/>
                </a:lnTo>
                <a:cubicBezTo>
                  <a:pt x="31679" y="274076"/>
                  <a:pt x="20713" y="269534"/>
                  <a:pt x="12628" y="261449"/>
                </a:cubicBezTo>
                <a:cubicBezTo>
                  <a:pt x="4542" y="253364"/>
                  <a:pt x="0" y="242398"/>
                  <a:pt x="0" y="230963"/>
                </a:cubicBezTo>
                <a:lnTo>
                  <a:pt x="0" y="43113"/>
                </a:lnTo>
                <a:cubicBezTo>
                  <a:pt x="0" y="31679"/>
                  <a:pt x="4542" y="20713"/>
                  <a:pt x="12628" y="12628"/>
                </a:cubicBezTo>
                <a:cubicBezTo>
                  <a:pt x="20713" y="4542"/>
                  <a:pt x="31679" y="0"/>
                  <a:pt x="43113" y="0"/>
                </a:cubicBezTo>
                <a:close/>
              </a:path>
            </a:pathLst>
          </a:custGeom>
          <a:solidFill>
            <a:srgbClr val="F1F1E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8443B"/>
                </a:solidFill>
                <a:latin typeface="Barlow"/>
                <a:ea typeface="Barlow"/>
                <a:cs typeface="Barlow"/>
                <a:sym typeface="Barlow"/>
              </a:rPr>
              <a:t>Members: </a:t>
            </a:r>
            <a:r>
              <a:rPr lang="en-GB" dirty="0" err="1">
                <a:solidFill>
                  <a:srgbClr val="28443B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r>
              <a:rPr lang="en-GB" dirty="0">
                <a:solidFill>
                  <a:srgbClr val="28443B"/>
                </a:solidFill>
                <a:latin typeface="Barlow"/>
                <a:ea typeface="Barlow"/>
                <a:cs typeface="Barlow"/>
                <a:sym typeface="Barlow"/>
              </a:rPr>
              <a:t>, Qin Zhi, Haziq, Ian, Jo Wee</a:t>
            </a:r>
            <a:endParaRPr dirty="0">
              <a:solidFill>
                <a:srgbClr val="28443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1276574" y="1400951"/>
            <a:ext cx="460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Seminar Group 3 Team 1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75"/>
            <a:ext cx="8839204" cy="39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3033"/>
            <a:ext cx="8839198" cy="39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02440"/>
            <a:ext cx="8839201" cy="40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87899"/>
            <a:ext cx="8839202" cy="38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657184"/>
            <a:ext cx="8839204" cy="37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28350"/>
            <a:ext cx="2780778" cy="4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Database.csv (2795 rows and 48 columns)</a:t>
            </a:r>
            <a:endParaRPr sz="700"/>
          </a:p>
        </p:txBody>
      </p:sp>
      <p:sp>
        <p:nvSpPr>
          <p:cNvPr id="374" name="Google Shape;374;p34"/>
          <p:cNvSpPr/>
          <p:nvPr/>
        </p:nvSpPr>
        <p:spPr>
          <a:xfrm>
            <a:off x="152402" y="760273"/>
            <a:ext cx="18273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1979700" y="760275"/>
            <a:ext cx="1629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3609600" y="760275"/>
            <a:ext cx="28191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428700" y="760275"/>
            <a:ext cx="2562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52400" y="1161900"/>
            <a:ext cx="1803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1956300" y="1161925"/>
            <a:ext cx="70353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152400" y="1915650"/>
            <a:ext cx="34572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3609600" y="1911725"/>
            <a:ext cx="15564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5166000" y="1918338"/>
            <a:ext cx="38256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152400" y="2284450"/>
            <a:ext cx="60492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6210900" y="2303275"/>
            <a:ext cx="27807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152454" y="2664950"/>
            <a:ext cx="35976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3768000" y="2675025"/>
            <a:ext cx="52236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152450" y="3029975"/>
            <a:ext cx="27807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263700" y="37174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Index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1699800" y="3717738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Accident Time/Date/Year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31359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Operator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45720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Pipeline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60081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Liquid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7444200" y="37174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2637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Causes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1699800" y="41749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 Oil Barrels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1359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Ignition/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Explosion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45720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Shutdown/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Restart/ Public Evacuations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60081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Injuries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7444200" y="41749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Fatalities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3853950" y="46291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551800"/>
            <a:ext cx="8839199" cy="3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/>
          <p:nvPr/>
        </p:nvSpPr>
        <p:spPr>
          <a:xfrm>
            <a:off x="152400" y="1555275"/>
            <a:ext cx="38643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4016700" y="1558200"/>
            <a:ext cx="36960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7712700" y="1554075"/>
            <a:ext cx="12789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75"/>
            <a:ext cx="8839204" cy="39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3033"/>
            <a:ext cx="8839198" cy="39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06615"/>
            <a:ext cx="8839201" cy="40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87899"/>
            <a:ext cx="8839202" cy="38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657184"/>
            <a:ext cx="8839204" cy="37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28350"/>
            <a:ext cx="2780778" cy="4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Database.csv (2795 rows and 48 columns)</a:t>
            </a:r>
            <a:endParaRPr sz="700"/>
          </a:p>
        </p:txBody>
      </p:sp>
      <p:sp>
        <p:nvSpPr>
          <p:cNvPr id="417" name="Google Shape;417;p35"/>
          <p:cNvSpPr/>
          <p:nvPr/>
        </p:nvSpPr>
        <p:spPr>
          <a:xfrm>
            <a:off x="152402" y="760273"/>
            <a:ext cx="18273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1979700" y="760275"/>
            <a:ext cx="1629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3609600" y="760275"/>
            <a:ext cx="28191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6428700" y="760275"/>
            <a:ext cx="2562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152400" y="1161900"/>
            <a:ext cx="18039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1956300" y="1161925"/>
            <a:ext cx="70353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152400" y="1915650"/>
            <a:ext cx="34572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3609600" y="1911725"/>
            <a:ext cx="15564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5166000" y="1919400"/>
            <a:ext cx="38256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152400" y="2284450"/>
            <a:ext cx="6049200" cy="3711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6210900" y="2303275"/>
            <a:ext cx="27807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152454" y="2664950"/>
            <a:ext cx="35976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3768000" y="2675025"/>
            <a:ext cx="52236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152450" y="3029975"/>
            <a:ext cx="2780700" cy="381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263700" y="37174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Index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1699800" y="3717738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Accident Time/Date/Year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31359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Operator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45720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Pipeline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6008100" y="37205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Liquid Details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7444200" y="371747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2637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Causes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1699800" y="41749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 Oil Barrels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31359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Ignition/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Explosion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45720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Shutdown/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Restart/ Public Evacuations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6008100" y="4173250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Injuries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7444200" y="41749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Fatalities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3853950" y="4629125"/>
            <a:ext cx="1436100" cy="454200"/>
          </a:xfrm>
          <a:prstGeom prst="rect">
            <a:avLst/>
          </a:prstGeom>
          <a:solidFill>
            <a:srgbClr val="E6E6E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745275" y="3772625"/>
            <a:ext cx="458100" cy="3822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3624900" y="3753475"/>
            <a:ext cx="458100" cy="3822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5061000" y="3753475"/>
            <a:ext cx="458100" cy="382200"/>
          </a:xfrm>
          <a:prstGeom prst="noSmoking">
            <a:avLst>
              <a:gd name="adj" fmla="val 18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548863"/>
            <a:ext cx="8839199" cy="3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5"/>
          <p:cNvSpPr/>
          <p:nvPr/>
        </p:nvSpPr>
        <p:spPr>
          <a:xfrm>
            <a:off x="152400" y="1564225"/>
            <a:ext cx="38643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4016700" y="1566100"/>
            <a:ext cx="36960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7712700" y="1559050"/>
            <a:ext cx="1278900" cy="354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7933200" y="3753475"/>
            <a:ext cx="458100" cy="382200"/>
          </a:xfrm>
          <a:prstGeom prst="noSmoking">
            <a:avLst>
              <a:gd name="adj" fmla="val 18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2421000" y="1559700"/>
            <a:ext cx="1595700" cy="3399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5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Oil Barrels</a:t>
            </a:r>
            <a:endParaRPr sz="700"/>
          </a:p>
        </p:txBody>
      </p:sp>
      <p:pic>
        <p:nvPicPr>
          <p:cNvPr id="459" name="Google Shape;4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725"/>
            <a:ext cx="8839200" cy="210376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/>
          <p:nvPr/>
        </p:nvSpPr>
        <p:spPr>
          <a:xfrm>
            <a:off x="236850" y="2982700"/>
            <a:ext cx="867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Unintentional Release + Intentional Release - Liquid Recovery = Net Loss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Some entries have Net Loss incorrectly calculated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NAs in Intentional Release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152400" y="1174800"/>
            <a:ext cx="8839200" cy="3294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2795500" y="2521825"/>
            <a:ext cx="2434200" cy="3792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Oil Barrels</a:t>
            </a:r>
            <a:endParaRPr sz="700"/>
          </a:p>
        </p:txBody>
      </p:sp>
      <p:pic>
        <p:nvPicPr>
          <p:cNvPr id="469" name="Google Shape;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725"/>
            <a:ext cx="7250900" cy="21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/>
        </p:nvSpPr>
        <p:spPr>
          <a:xfrm>
            <a:off x="236850" y="2982700"/>
            <a:ext cx="867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Intentional Release = Net Loss + Liquid Recovery - Unintentional Release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Net Loss is recalculated to Updated Net Loss (2 d.p)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Assuming no errors in Unintentional Release, Liquid Recovery and Net Loss, NAs in Intentional Release are replaced with appropriate values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2315175" y="2544300"/>
            <a:ext cx="1994400" cy="3294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424"/>
                </a:solidFill>
              </a:rPr>
              <a:t>                                  0</a:t>
            </a: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300" y="230100"/>
            <a:ext cx="1178362" cy="2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/>
          <p:nvPr/>
        </p:nvSpPr>
        <p:spPr>
          <a:xfrm>
            <a:off x="7392325" y="230100"/>
            <a:ext cx="1178400" cy="26934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/>
        </p:nvSpPr>
        <p:spPr>
          <a:xfrm>
            <a:off x="407100" y="158150"/>
            <a:ext cx="8329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80" name="Google Shape;480;p38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Shutdown and Restart Date/Time</a:t>
            </a:r>
            <a:endParaRPr sz="700"/>
          </a:p>
        </p:txBody>
      </p:sp>
      <p:pic>
        <p:nvPicPr>
          <p:cNvPr id="481" name="Google Shape;4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8325"/>
            <a:ext cx="3905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8975"/>
            <a:ext cx="3905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750" y="1002400"/>
            <a:ext cx="1952625" cy="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375" y="1002400"/>
            <a:ext cx="1952625" cy="89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8"/>
          <p:cNvCxnSpPr>
            <a:endCxn id="483" idx="1"/>
          </p:cNvCxnSpPr>
          <p:nvPr/>
        </p:nvCxnSpPr>
        <p:spPr>
          <a:xfrm rot="10800000" flipH="1">
            <a:off x="4065450" y="1448675"/>
            <a:ext cx="1173300" cy="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6" name="Google Shape;48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0400" y="3713087"/>
            <a:ext cx="13335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8"/>
          <p:cNvSpPr txBox="1"/>
          <p:nvPr/>
        </p:nvSpPr>
        <p:spPr>
          <a:xfrm>
            <a:off x="4220850" y="1151625"/>
            <a:ext cx="854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lubridate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9925" y="2780162"/>
            <a:ext cx="13144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950" y="2990850"/>
            <a:ext cx="1952625" cy="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525" y="2990850"/>
            <a:ext cx="1952625" cy="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8"/>
          <p:cNvSpPr/>
          <p:nvPr/>
        </p:nvSpPr>
        <p:spPr>
          <a:xfrm>
            <a:off x="2404700" y="3217375"/>
            <a:ext cx="854700" cy="4395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852813" y="3237025"/>
            <a:ext cx="724500" cy="400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  <p:sp>
        <p:nvSpPr>
          <p:cNvPr id="494" name="Google Shape;494;p38"/>
          <p:cNvSpPr txBox="1"/>
          <p:nvPr/>
        </p:nvSpPr>
        <p:spPr>
          <a:xfrm>
            <a:off x="236850" y="4212000"/>
            <a:ext cx="867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Shutdown and Restart Date/Time are dropped after Shutdown Duration (Hours) is calculated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Other NA values</a:t>
            </a:r>
            <a:endParaRPr sz="700"/>
          </a:p>
        </p:txBody>
      </p:sp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00" y="1732437"/>
            <a:ext cx="5570957" cy="174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900" y="730850"/>
            <a:ext cx="5356442" cy="10015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2" name="Google Shape;50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323" y="1740501"/>
            <a:ext cx="1101777" cy="172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5345" y="730850"/>
            <a:ext cx="1289754" cy="10015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4" name="Google Shape;504;p39"/>
          <p:cNvSpPr txBox="1"/>
          <p:nvPr/>
        </p:nvSpPr>
        <p:spPr>
          <a:xfrm>
            <a:off x="236850" y="3560700"/>
            <a:ext cx="867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NA values in Liquid Subtype and Liquid Name are replaced with “X”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NA values in Pipeline Shutdown are replaced with “NO”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Other NA values</a:t>
            </a:r>
            <a:endParaRPr sz="700"/>
          </a:p>
        </p:txBody>
      </p:sp>
      <p:sp>
        <p:nvSpPr>
          <p:cNvPr id="511" name="Google Shape;511;p40"/>
          <p:cNvSpPr txBox="1"/>
          <p:nvPr/>
        </p:nvSpPr>
        <p:spPr>
          <a:xfrm>
            <a:off x="236850" y="3177950"/>
            <a:ext cx="867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NA values in all the costs types are replaced with 0 because All Costs are calculated correctly with the remaining non-NA variables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  <p:pic>
        <p:nvPicPr>
          <p:cNvPr id="513" name="Google Shape;5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250"/>
            <a:ext cx="8839200" cy="2150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6341"/>
            <a:ext cx="8839201" cy="2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90715"/>
            <a:ext cx="8839201" cy="91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6">
            <a:alphaModFix/>
          </a:blip>
          <a:srcRect b="20898"/>
          <a:stretch/>
        </p:blipFill>
        <p:spPr>
          <a:xfrm>
            <a:off x="152400" y="2707524"/>
            <a:ext cx="8839201" cy="2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Numeric to Categorical Conversion</a:t>
            </a:r>
            <a:endParaRPr sz="700"/>
          </a:p>
        </p:txBody>
      </p:sp>
      <p:sp>
        <p:nvSpPr>
          <p:cNvPr id="522" name="Google Shape;522;p41"/>
          <p:cNvSpPr txBox="1"/>
          <p:nvPr/>
        </p:nvSpPr>
        <p:spPr>
          <a:xfrm>
            <a:off x="236850" y="841475"/>
            <a:ext cx="86703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Year (2010 - 2017)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Fatalities (True/False)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Injuries </a:t>
            </a:r>
            <a:r>
              <a:rPr lang="en-GB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(True/False)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Public Evacuations </a:t>
            </a:r>
            <a:r>
              <a:rPr lang="en-GB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(True/False)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GB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Fatalities, Injuries and Public Evacuations are converted into factor because the severity of such variables dictates that the presence of such variables is more important than the frequency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GB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variables regarding Fatalities and Injuries are dropped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1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 txBox="1"/>
          <p:nvPr/>
        </p:nvSpPr>
        <p:spPr>
          <a:xfrm>
            <a:off x="407100" y="158150"/>
            <a:ext cx="832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Winsorization of All Costs</a:t>
            </a:r>
            <a:endParaRPr sz="700"/>
          </a:p>
        </p:txBody>
      </p:sp>
      <p:sp>
        <p:nvSpPr>
          <p:cNvPr id="529" name="Google Shape;529;p42"/>
          <p:cNvSpPr txBox="1"/>
          <p:nvPr/>
        </p:nvSpPr>
        <p:spPr>
          <a:xfrm>
            <a:off x="236850" y="841475"/>
            <a:ext cx="86703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All Costs has many extreme outliers which will affect model accuracy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Winsorization = Replace outliers with 5th or 95th percentile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GB" sz="2200" b="1">
                <a:latin typeface="Calibri"/>
                <a:ea typeface="Calibri"/>
                <a:cs typeface="Calibri"/>
                <a:sym typeface="Calibri"/>
              </a:rPr>
              <a:t>Winsorization is saved as new variable called “newcost”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8735100" y="0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  <p:pic>
        <p:nvPicPr>
          <p:cNvPr id="531" name="Google Shape;531;p42"/>
          <p:cNvPicPr preferRelativeResize="0"/>
          <p:nvPr/>
        </p:nvPicPr>
        <p:blipFill rotWithShape="1">
          <a:blip r:embed="rId3">
            <a:alphaModFix/>
          </a:blip>
          <a:srcRect r="2893" b="1787"/>
          <a:stretch/>
        </p:blipFill>
        <p:spPr>
          <a:xfrm>
            <a:off x="3429325" y="2043025"/>
            <a:ext cx="2285350" cy="31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/>
          <p:nvPr/>
        </p:nvSpPr>
        <p:spPr>
          <a:xfrm>
            <a:off x="3429325" y="3034700"/>
            <a:ext cx="2285400" cy="342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3429300" y="3756975"/>
            <a:ext cx="2285400" cy="342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3429325" y="4801500"/>
            <a:ext cx="2285400" cy="342000"/>
          </a:xfrm>
          <a:prstGeom prst="rect">
            <a:avLst/>
          </a:prstGeom>
          <a:noFill/>
          <a:ln w="25400" cap="flat" cmpd="sng">
            <a:solidFill>
              <a:srgbClr val="FF34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43B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43"/>
          <p:cNvCxnSpPr/>
          <p:nvPr/>
        </p:nvCxnSpPr>
        <p:spPr>
          <a:xfrm rot="-5400000">
            <a:off x="-2282344" y="2586712"/>
            <a:ext cx="55791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43"/>
          <p:cNvCxnSpPr/>
          <p:nvPr/>
        </p:nvCxnSpPr>
        <p:spPr>
          <a:xfrm>
            <a:off x="-297311" y="4402693"/>
            <a:ext cx="97848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1" name="Google Shape;541;p43"/>
          <p:cNvGrpSpPr/>
          <p:nvPr/>
        </p:nvGrpSpPr>
        <p:grpSpPr>
          <a:xfrm>
            <a:off x="1276574" y="4012855"/>
            <a:ext cx="779638" cy="779638"/>
            <a:chOff x="0" y="0"/>
            <a:chExt cx="812800" cy="812800"/>
          </a:xfrm>
        </p:grpSpPr>
        <p:sp>
          <p:nvSpPr>
            <p:cNvPr id="542" name="Google Shape;542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43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45" name="Google Shape;545;p43"/>
          <p:cNvGrpSpPr/>
          <p:nvPr/>
        </p:nvGrpSpPr>
        <p:grpSpPr>
          <a:xfrm>
            <a:off x="2977630" y="4059267"/>
            <a:ext cx="5286968" cy="610717"/>
            <a:chOff x="0" y="-47625"/>
            <a:chExt cx="2784960" cy="321701"/>
          </a:xfrm>
        </p:grpSpPr>
        <p:sp>
          <p:nvSpPr>
            <p:cNvPr id="546" name="Google Shape;546;p43"/>
            <p:cNvSpPr/>
            <p:nvPr/>
          </p:nvSpPr>
          <p:spPr>
            <a:xfrm>
              <a:off x="0" y="0"/>
              <a:ext cx="2784960" cy="274076"/>
            </a:xfrm>
            <a:custGeom>
              <a:avLst/>
              <a:gdLst/>
              <a:ahLst/>
              <a:cxnLst/>
              <a:rect l="l" t="t" r="r" b="b"/>
              <a:pathLst>
                <a:path w="2784960" h="274076" extrusionOk="0">
                  <a:moveTo>
                    <a:pt x="37340" y="0"/>
                  </a:moveTo>
                  <a:lnTo>
                    <a:pt x="2747620" y="0"/>
                  </a:lnTo>
                  <a:cubicBezTo>
                    <a:pt x="2768242" y="0"/>
                    <a:pt x="2784960" y="16718"/>
                    <a:pt x="2784960" y="37340"/>
                  </a:cubicBezTo>
                  <a:lnTo>
                    <a:pt x="2784960" y="236736"/>
                  </a:lnTo>
                  <a:cubicBezTo>
                    <a:pt x="2784960" y="257359"/>
                    <a:pt x="2768242" y="274076"/>
                    <a:pt x="2747620" y="274076"/>
                  </a:cubicBezTo>
                  <a:lnTo>
                    <a:pt x="37340" y="274076"/>
                  </a:lnTo>
                  <a:cubicBezTo>
                    <a:pt x="16718" y="274076"/>
                    <a:pt x="0" y="257359"/>
                    <a:pt x="0" y="236736"/>
                  </a:cubicBezTo>
                  <a:lnTo>
                    <a:pt x="0" y="37340"/>
                  </a:lnTo>
                  <a:cubicBezTo>
                    <a:pt x="0" y="16718"/>
                    <a:pt x="16718" y="0"/>
                    <a:pt x="37340" y="0"/>
                  </a:cubicBezTo>
                  <a:close/>
                </a:path>
              </a:pathLst>
            </a:custGeom>
            <a:solidFill>
              <a:srgbClr val="28443B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 txBox="1"/>
            <p:nvPr/>
          </p:nvSpPr>
          <p:spPr>
            <a:xfrm>
              <a:off x="0" y="-47625"/>
              <a:ext cx="27849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43"/>
          <p:cNvSpPr txBox="1"/>
          <p:nvPr/>
        </p:nvSpPr>
        <p:spPr>
          <a:xfrm>
            <a:off x="2962506" y="4294974"/>
            <a:ext cx="5317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Univariate and Bivariate</a:t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 rot="2432349">
            <a:off x="6560416" y="-1072619"/>
            <a:ext cx="2057503" cy="2057503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50" name="Google Shape;550;p43"/>
          <p:cNvGrpSpPr/>
          <p:nvPr/>
        </p:nvGrpSpPr>
        <p:grpSpPr>
          <a:xfrm rot="2440118">
            <a:off x="6730777" y="563075"/>
            <a:ext cx="210034" cy="210034"/>
            <a:chOff x="0" y="0"/>
            <a:chExt cx="812800" cy="812800"/>
          </a:xfrm>
        </p:grpSpPr>
        <p:sp>
          <p:nvSpPr>
            <p:cNvPr id="551" name="Google Shape;551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43"/>
          <p:cNvSpPr txBox="1"/>
          <p:nvPr/>
        </p:nvSpPr>
        <p:spPr>
          <a:xfrm>
            <a:off x="1276574" y="1497706"/>
            <a:ext cx="5559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Exploratory Data Analysis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0" y="0"/>
            <a:ext cx="2339996" cy="5143500"/>
          </a:xfrm>
          <a:custGeom>
            <a:avLst/>
            <a:gdLst/>
            <a:ahLst/>
            <a:cxnLst/>
            <a:rect l="l" t="t" r="r" b="b"/>
            <a:pathLst>
              <a:path w="4679992" h="10287000" extrusionOk="0">
                <a:moveTo>
                  <a:pt x="0" y="0"/>
                </a:moveTo>
                <a:lnTo>
                  <a:pt x="4679992" y="0"/>
                </a:lnTo>
                <a:lnTo>
                  <a:pt x="4679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587" r="-31305"/>
            </a:stretch>
          </a:blipFill>
          <a:ln>
            <a:noFill/>
          </a:ln>
        </p:spPr>
      </p:sp>
      <p:sp>
        <p:nvSpPr>
          <p:cNvPr id="154" name="Google Shape;154;p26"/>
          <p:cNvSpPr/>
          <p:nvPr/>
        </p:nvSpPr>
        <p:spPr>
          <a:xfrm>
            <a:off x="1485164" y="-891045"/>
            <a:ext cx="1303973" cy="1303973"/>
          </a:xfrm>
          <a:custGeom>
            <a:avLst/>
            <a:gdLst/>
            <a:ahLst/>
            <a:cxnLst/>
            <a:rect l="l" t="t" r="r" b="b"/>
            <a:pathLst>
              <a:path w="2607945" h="2607945" extrusionOk="0">
                <a:moveTo>
                  <a:pt x="0" y="0"/>
                </a:moveTo>
                <a:lnTo>
                  <a:pt x="2607946" y="0"/>
                </a:lnTo>
                <a:lnTo>
                  <a:pt x="2607946" y="2607945"/>
                </a:lnTo>
                <a:lnTo>
                  <a:pt x="0" y="260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5" name="Google Shape;155;p26"/>
          <p:cNvGrpSpPr/>
          <p:nvPr/>
        </p:nvGrpSpPr>
        <p:grpSpPr>
          <a:xfrm rot="10800000">
            <a:off x="6697527" y="4565124"/>
            <a:ext cx="1021492" cy="1021492"/>
            <a:chOff x="0" y="0"/>
            <a:chExt cx="812800" cy="812800"/>
          </a:xfrm>
        </p:grpSpPr>
        <p:sp>
          <p:nvSpPr>
            <p:cNvPr id="156" name="Google Shape;156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26"/>
          <p:cNvSpPr/>
          <p:nvPr/>
        </p:nvSpPr>
        <p:spPr>
          <a:xfrm rot="10261451">
            <a:off x="7239684" y="404717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9" name="Google Shape;159;p26"/>
          <p:cNvGrpSpPr/>
          <p:nvPr/>
        </p:nvGrpSpPr>
        <p:grpSpPr>
          <a:xfrm rot="10261451">
            <a:off x="8106602" y="3938349"/>
            <a:ext cx="210063" cy="210063"/>
            <a:chOff x="0" y="0"/>
            <a:chExt cx="812800" cy="812800"/>
          </a:xfrm>
        </p:grpSpPr>
        <p:sp>
          <p:nvSpPr>
            <p:cNvPr id="160" name="Google Shape;16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26"/>
          <p:cNvGrpSpPr/>
          <p:nvPr/>
        </p:nvGrpSpPr>
        <p:grpSpPr>
          <a:xfrm>
            <a:off x="8629650" y="1086773"/>
            <a:ext cx="514340" cy="4056837"/>
            <a:chOff x="0" y="-47625"/>
            <a:chExt cx="812800" cy="2272356"/>
          </a:xfrm>
        </p:grpSpPr>
        <p:sp>
          <p:nvSpPr>
            <p:cNvPr id="163" name="Google Shape;163;p26"/>
            <p:cNvSpPr/>
            <p:nvPr/>
          </p:nvSpPr>
          <p:spPr>
            <a:xfrm>
              <a:off x="0" y="0"/>
              <a:ext cx="812800" cy="2224731"/>
            </a:xfrm>
            <a:custGeom>
              <a:avLst/>
              <a:gdLst/>
              <a:ahLst/>
              <a:cxnLst/>
              <a:rect l="l" t="t" r="r" b="b"/>
              <a:pathLst>
                <a:path w="812800" h="2224731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224731"/>
                  </a:lnTo>
                  <a:lnTo>
                    <a:pt x="0" y="2224731"/>
                  </a:ln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</p:sp>
        <p:sp>
          <p:nvSpPr>
            <p:cNvPr id="164" name="Google Shape;164;p26"/>
            <p:cNvSpPr txBox="1"/>
            <p:nvPr/>
          </p:nvSpPr>
          <p:spPr>
            <a:xfrm>
              <a:off x="0" y="-47625"/>
              <a:ext cx="812800" cy="2272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26"/>
          <p:cNvSpPr txBox="1"/>
          <p:nvPr/>
        </p:nvSpPr>
        <p:spPr>
          <a:xfrm>
            <a:off x="3036779" y="558911"/>
            <a:ext cx="340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0" u="none" strike="noStrike" cap="none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Table Of Contents</a:t>
            </a:r>
            <a:endParaRPr sz="700"/>
          </a:p>
        </p:txBody>
      </p:sp>
      <p:sp>
        <p:nvSpPr>
          <p:cNvPr id="166" name="Google Shape;166;p26"/>
          <p:cNvSpPr/>
          <p:nvPr/>
        </p:nvSpPr>
        <p:spPr>
          <a:xfrm>
            <a:off x="8629650" y="-3"/>
            <a:ext cx="514096" cy="1176138"/>
          </a:xfrm>
          <a:custGeom>
            <a:avLst/>
            <a:gdLst/>
            <a:ahLst/>
            <a:cxnLst/>
            <a:rect l="l" t="t" r="r" b="b"/>
            <a:pathLst>
              <a:path w="812800" h="908215" extrusionOk="0">
                <a:moveTo>
                  <a:pt x="0" y="0"/>
                </a:moveTo>
                <a:lnTo>
                  <a:pt x="812800" y="0"/>
                </a:lnTo>
                <a:lnTo>
                  <a:pt x="812800" y="908215"/>
                </a:lnTo>
                <a:lnTo>
                  <a:pt x="0" y="908215"/>
                </a:lnTo>
                <a:close/>
              </a:path>
            </a:pathLst>
          </a:custGeom>
          <a:solidFill>
            <a:srgbClr val="2D3134"/>
          </a:solidFill>
          <a:ln>
            <a:noFill/>
          </a:ln>
        </p:spPr>
      </p:sp>
      <p:grpSp>
        <p:nvGrpSpPr>
          <p:cNvPr id="167" name="Google Shape;167;p26"/>
          <p:cNvGrpSpPr/>
          <p:nvPr/>
        </p:nvGrpSpPr>
        <p:grpSpPr>
          <a:xfrm>
            <a:off x="3036778" y="2337503"/>
            <a:ext cx="254813" cy="254813"/>
            <a:chOff x="0" y="0"/>
            <a:chExt cx="812800" cy="812800"/>
          </a:xfrm>
        </p:grpSpPr>
        <p:sp>
          <p:nvSpPr>
            <p:cNvPr id="168" name="Google Shape;168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6"/>
          <p:cNvGrpSpPr/>
          <p:nvPr/>
        </p:nvGrpSpPr>
        <p:grpSpPr>
          <a:xfrm>
            <a:off x="3036778" y="1543955"/>
            <a:ext cx="254813" cy="254813"/>
            <a:chOff x="0" y="0"/>
            <a:chExt cx="812800" cy="812800"/>
          </a:xfrm>
        </p:grpSpPr>
        <p:sp>
          <p:nvSpPr>
            <p:cNvPr id="171" name="Google Shape;171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6"/>
          <p:cNvGrpSpPr/>
          <p:nvPr/>
        </p:nvGrpSpPr>
        <p:grpSpPr>
          <a:xfrm>
            <a:off x="3036778" y="3131053"/>
            <a:ext cx="254813" cy="254813"/>
            <a:chOff x="0" y="0"/>
            <a:chExt cx="812800" cy="812800"/>
          </a:xfrm>
        </p:grpSpPr>
        <p:sp>
          <p:nvSpPr>
            <p:cNvPr id="174" name="Google Shape;174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6"/>
          <p:cNvGrpSpPr/>
          <p:nvPr/>
        </p:nvGrpSpPr>
        <p:grpSpPr>
          <a:xfrm>
            <a:off x="3036778" y="2733348"/>
            <a:ext cx="254813" cy="254813"/>
            <a:chOff x="0" y="0"/>
            <a:chExt cx="812800" cy="812800"/>
          </a:xfrm>
        </p:grpSpPr>
        <p:sp>
          <p:nvSpPr>
            <p:cNvPr id="177" name="Google Shape;177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3036778" y="1939799"/>
            <a:ext cx="254813" cy="254813"/>
            <a:chOff x="0" y="0"/>
            <a:chExt cx="812800" cy="812800"/>
          </a:xfrm>
        </p:grpSpPr>
        <p:sp>
          <p:nvSpPr>
            <p:cNvPr id="180" name="Google Shape;18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26"/>
          <p:cNvSpPr/>
          <p:nvPr/>
        </p:nvSpPr>
        <p:spPr>
          <a:xfrm>
            <a:off x="3124855" y="2386241"/>
            <a:ext cx="78678" cy="157356"/>
          </a:xfrm>
          <a:custGeom>
            <a:avLst/>
            <a:gdLst/>
            <a:ahLst/>
            <a:cxnLst/>
            <a:rect l="l" t="t" r="r" b="b"/>
            <a:pathLst>
              <a:path w="157356" h="314711" extrusionOk="0">
                <a:moveTo>
                  <a:pt x="0" y="0"/>
                </a:moveTo>
                <a:lnTo>
                  <a:pt x="157355" y="0"/>
                </a:lnTo>
                <a:lnTo>
                  <a:pt x="157355" y="314711"/>
                </a:lnTo>
                <a:lnTo>
                  <a:pt x="0" y="31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26"/>
          <p:cNvSpPr/>
          <p:nvPr/>
        </p:nvSpPr>
        <p:spPr>
          <a:xfrm>
            <a:off x="3124855" y="1592692"/>
            <a:ext cx="78678" cy="157355"/>
          </a:xfrm>
          <a:custGeom>
            <a:avLst/>
            <a:gdLst/>
            <a:ahLst/>
            <a:cxnLst/>
            <a:rect l="l" t="t" r="r" b="b"/>
            <a:pathLst>
              <a:path w="157356" h="314711" extrusionOk="0">
                <a:moveTo>
                  <a:pt x="0" y="0"/>
                </a:moveTo>
                <a:lnTo>
                  <a:pt x="157355" y="0"/>
                </a:lnTo>
                <a:lnTo>
                  <a:pt x="157355" y="314711"/>
                </a:lnTo>
                <a:lnTo>
                  <a:pt x="0" y="31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26"/>
          <p:cNvSpPr/>
          <p:nvPr/>
        </p:nvSpPr>
        <p:spPr>
          <a:xfrm>
            <a:off x="3124855" y="3179790"/>
            <a:ext cx="78678" cy="157356"/>
          </a:xfrm>
          <a:custGeom>
            <a:avLst/>
            <a:gdLst/>
            <a:ahLst/>
            <a:cxnLst/>
            <a:rect l="l" t="t" r="r" b="b"/>
            <a:pathLst>
              <a:path w="157356" h="314711" extrusionOk="0">
                <a:moveTo>
                  <a:pt x="0" y="0"/>
                </a:moveTo>
                <a:lnTo>
                  <a:pt x="157355" y="0"/>
                </a:lnTo>
                <a:lnTo>
                  <a:pt x="157355" y="314711"/>
                </a:lnTo>
                <a:lnTo>
                  <a:pt x="0" y="31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26"/>
          <p:cNvSpPr/>
          <p:nvPr/>
        </p:nvSpPr>
        <p:spPr>
          <a:xfrm>
            <a:off x="3124855" y="2782085"/>
            <a:ext cx="78678" cy="157356"/>
          </a:xfrm>
          <a:custGeom>
            <a:avLst/>
            <a:gdLst/>
            <a:ahLst/>
            <a:cxnLst/>
            <a:rect l="l" t="t" r="r" b="b"/>
            <a:pathLst>
              <a:path w="157356" h="314711" extrusionOk="0">
                <a:moveTo>
                  <a:pt x="0" y="0"/>
                </a:moveTo>
                <a:lnTo>
                  <a:pt x="157355" y="0"/>
                </a:lnTo>
                <a:lnTo>
                  <a:pt x="157355" y="314711"/>
                </a:lnTo>
                <a:lnTo>
                  <a:pt x="0" y="31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Google Shape;186;p26"/>
          <p:cNvSpPr/>
          <p:nvPr/>
        </p:nvSpPr>
        <p:spPr>
          <a:xfrm>
            <a:off x="3124855" y="1988536"/>
            <a:ext cx="78678" cy="157356"/>
          </a:xfrm>
          <a:custGeom>
            <a:avLst/>
            <a:gdLst/>
            <a:ahLst/>
            <a:cxnLst/>
            <a:rect l="l" t="t" r="r" b="b"/>
            <a:pathLst>
              <a:path w="157356" h="314711" extrusionOk="0">
                <a:moveTo>
                  <a:pt x="0" y="0"/>
                </a:moveTo>
                <a:lnTo>
                  <a:pt x="157355" y="0"/>
                </a:lnTo>
                <a:lnTo>
                  <a:pt x="157355" y="314711"/>
                </a:lnTo>
                <a:lnTo>
                  <a:pt x="0" y="31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26"/>
          <p:cNvSpPr txBox="1"/>
          <p:nvPr/>
        </p:nvSpPr>
        <p:spPr>
          <a:xfrm>
            <a:off x="3496906" y="2351494"/>
            <a:ext cx="2722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Models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3496906" y="1534015"/>
            <a:ext cx="3773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Business Problem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496906" y="3129024"/>
            <a:ext cx="205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496893" y="2734826"/>
            <a:ext cx="218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Business Solutions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3496898" y="1939389"/>
            <a:ext cx="401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Data Cleaning and Preprocessing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Univariate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9" name="Google Shape;559;p44"/>
          <p:cNvSpPr txBox="1">
            <a:spLocks noGrp="1"/>
          </p:cNvSpPr>
          <p:nvPr>
            <p:ph type="subTitle" idx="1"/>
          </p:nvPr>
        </p:nvSpPr>
        <p:spPr>
          <a:xfrm>
            <a:off x="681375" y="3302725"/>
            <a:ext cx="31656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Increasing trend of accidents reported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Little data in 2017 as da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60" name="Google Shape;560;p44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1" name="Google Shape;5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823350"/>
            <a:ext cx="3743400" cy="26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325" y="823350"/>
            <a:ext cx="3743400" cy="26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4"/>
          <p:cNvSpPr txBox="1">
            <a:spLocks noGrp="1"/>
          </p:cNvSpPr>
          <p:nvPr>
            <p:ph type="subTitle" idx="1"/>
          </p:nvPr>
        </p:nvSpPr>
        <p:spPr>
          <a:xfrm>
            <a:off x="4919325" y="3042175"/>
            <a:ext cx="37434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Number starts to increase at 5AM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Peak is approximately at 8AM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5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Univariate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53" y="797551"/>
            <a:ext cx="6751685" cy="40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Univariate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6" name="Google Shape;576;p46"/>
          <p:cNvSpPr txBox="1">
            <a:spLocks noGrp="1"/>
          </p:cNvSpPr>
          <p:nvPr>
            <p:ph type="subTitle" idx="1"/>
          </p:nvPr>
        </p:nvSpPr>
        <p:spPr>
          <a:xfrm>
            <a:off x="5636450" y="1584900"/>
            <a:ext cx="34494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Highest number of accidents reported in </a:t>
            </a:r>
            <a:r>
              <a:rPr lang="en-GB" sz="17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‘PUMP OR PUMP-RELATED EQUIPMENT’ </a:t>
            </a: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subcategory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8" name="Google Shape;5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801600"/>
            <a:ext cx="5376350" cy="38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/>
          <p:nvPr/>
        </p:nvSpPr>
        <p:spPr>
          <a:xfrm>
            <a:off x="226575" y="4060775"/>
            <a:ext cx="6678600" cy="65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Introduced use of class weights in model to alleviate imbalanced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7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Univariate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1"/>
          </p:nvPr>
        </p:nvSpPr>
        <p:spPr>
          <a:xfrm>
            <a:off x="5410200" y="1213500"/>
            <a:ext cx="31773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Highest amount of cost incurred is </a:t>
            </a:r>
            <a:r>
              <a:rPr lang="en-GB" sz="17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‘Environmental Remediation Cost’</a:t>
            </a:r>
            <a:endParaRPr sz="17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6" name="Google Shape;586;p47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75" y="703825"/>
            <a:ext cx="4212396" cy="300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550" y="3085200"/>
            <a:ext cx="1711376" cy="17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Bivariate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4" name="Google Shape;594;p48"/>
          <p:cNvSpPr txBox="1">
            <a:spLocks noGrp="1"/>
          </p:cNvSpPr>
          <p:nvPr>
            <p:ph type="subTitle" idx="1"/>
          </p:nvPr>
        </p:nvSpPr>
        <p:spPr>
          <a:xfrm>
            <a:off x="1519800" y="3405050"/>
            <a:ext cx="61044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‘Liquid Recovery’ and ‘All Costs’ have positive correlation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Recovery efforts are scaled according to accident severity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95" name="Google Shape;595;p48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6" name="Google Shape;596;p48"/>
          <p:cNvPicPr preferRelativeResize="0"/>
          <p:nvPr/>
        </p:nvPicPr>
        <p:blipFill rotWithShape="1">
          <a:blip r:embed="rId3">
            <a:alphaModFix/>
          </a:blip>
          <a:srcRect l="5929" r="7129"/>
          <a:stretch/>
        </p:blipFill>
        <p:spPr>
          <a:xfrm>
            <a:off x="524775" y="774725"/>
            <a:ext cx="3351525" cy="29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125" y="874300"/>
            <a:ext cx="4154650" cy="2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Bivariate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3" name="Google Shape;603;p49"/>
          <p:cNvSpPr txBox="1">
            <a:spLocks noGrp="1"/>
          </p:cNvSpPr>
          <p:nvPr>
            <p:ph type="subTitle" idx="1"/>
          </p:nvPr>
        </p:nvSpPr>
        <p:spPr>
          <a:xfrm>
            <a:off x="4575425" y="665400"/>
            <a:ext cx="38862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Positive correlation between ‘Liquid Recovery’ and ‘Environmental Remediation Costs’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5" name="Google Shape;6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25" y="626438"/>
            <a:ext cx="3942875" cy="21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5" y="2919300"/>
            <a:ext cx="3942875" cy="20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9"/>
          <p:cNvSpPr txBox="1">
            <a:spLocks noGrp="1"/>
          </p:cNvSpPr>
          <p:nvPr>
            <p:ph type="subTitle" idx="1"/>
          </p:nvPr>
        </p:nvSpPr>
        <p:spPr>
          <a:xfrm>
            <a:off x="4575425" y="2919300"/>
            <a:ext cx="37248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Positive correlation between ‘Lost Commodity Costs’ and ‘Net Loss’ (of liquid)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0"/>
          <p:cNvSpPr txBox="1">
            <a:spLocks noGrp="1"/>
          </p:cNvSpPr>
          <p:nvPr>
            <p:ph type="ctrTitle"/>
          </p:nvPr>
        </p:nvSpPr>
        <p:spPr>
          <a:xfrm>
            <a:off x="-114300" y="-76112"/>
            <a:ext cx="3886200" cy="7350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Bivariate Analysis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3" name="Google Shape;613;p50"/>
          <p:cNvSpPr txBox="1">
            <a:spLocks noGrp="1"/>
          </p:cNvSpPr>
          <p:nvPr>
            <p:ph type="subTitle" idx="1"/>
          </p:nvPr>
        </p:nvSpPr>
        <p:spPr>
          <a:xfrm>
            <a:off x="4952250" y="1704000"/>
            <a:ext cx="3697200" cy="19737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457200" lvl="0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Medium"/>
              <a:buChar char="●"/>
            </a:pPr>
            <a:r>
              <a:rPr lang="en-GB" sz="1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Total costs of accidents that did cause pipeline shutdown are significantly higher on average</a:t>
            </a:r>
            <a:endParaRPr sz="1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8189025" y="37500"/>
            <a:ext cx="80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Haziq</a:t>
            </a:r>
            <a:endParaRPr sz="1900" b="1">
              <a:solidFill>
                <a:srgbClr val="2A8D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5" name="Google Shape;6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75" y="994600"/>
            <a:ext cx="4172075" cy="364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43B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0" name="Google Shape;620;p51"/>
          <p:cNvCxnSpPr/>
          <p:nvPr/>
        </p:nvCxnSpPr>
        <p:spPr>
          <a:xfrm rot="-5400000">
            <a:off x="-2282344" y="2586712"/>
            <a:ext cx="55791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1" name="Google Shape;621;p51"/>
          <p:cNvCxnSpPr/>
          <p:nvPr/>
        </p:nvCxnSpPr>
        <p:spPr>
          <a:xfrm>
            <a:off x="-297311" y="4402693"/>
            <a:ext cx="97848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2" name="Google Shape;622;p51"/>
          <p:cNvGrpSpPr/>
          <p:nvPr/>
        </p:nvGrpSpPr>
        <p:grpSpPr>
          <a:xfrm>
            <a:off x="1276574" y="4012855"/>
            <a:ext cx="779638" cy="779638"/>
            <a:chOff x="0" y="0"/>
            <a:chExt cx="812800" cy="812800"/>
          </a:xfrm>
        </p:grpSpPr>
        <p:sp>
          <p:nvSpPr>
            <p:cNvPr id="623" name="Google Shape;623;p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51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26" name="Google Shape;626;p51"/>
          <p:cNvGrpSpPr/>
          <p:nvPr/>
        </p:nvGrpSpPr>
        <p:grpSpPr>
          <a:xfrm>
            <a:off x="2977630" y="4059267"/>
            <a:ext cx="5286968" cy="610717"/>
            <a:chOff x="0" y="-47625"/>
            <a:chExt cx="2784960" cy="321701"/>
          </a:xfrm>
        </p:grpSpPr>
        <p:sp>
          <p:nvSpPr>
            <p:cNvPr id="627" name="Google Shape;627;p51"/>
            <p:cNvSpPr/>
            <p:nvPr/>
          </p:nvSpPr>
          <p:spPr>
            <a:xfrm>
              <a:off x="0" y="0"/>
              <a:ext cx="2784960" cy="274076"/>
            </a:xfrm>
            <a:custGeom>
              <a:avLst/>
              <a:gdLst/>
              <a:ahLst/>
              <a:cxnLst/>
              <a:rect l="l" t="t" r="r" b="b"/>
              <a:pathLst>
                <a:path w="2784960" h="274076" extrusionOk="0">
                  <a:moveTo>
                    <a:pt x="37340" y="0"/>
                  </a:moveTo>
                  <a:lnTo>
                    <a:pt x="2747620" y="0"/>
                  </a:lnTo>
                  <a:cubicBezTo>
                    <a:pt x="2768242" y="0"/>
                    <a:pt x="2784960" y="16718"/>
                    <a:pt x="2784960" y="37340"/>
                  </a:cubicBezTo>
                  <a:lnTo>
                    <a:pt x="2784960" y="236736"/>
                  </a:lnTo>
                  <a:cubicBezTo>
                    <a:pt x="2784960" y="257359"/>
                    <a:pt x="2768242" y="274076"/>
                    <a:pt x="2747620" y="274076"/>
                  </a:cubicBezTo>
                  <a:lnTo>
                    <a:pt x="37340" y="274076"/>
                  </a:lnTo>
                  <a:cubicBezTo>
                    <a:pt x="16718" y="274076"/>
                    <a:pt x="0" y="257359"/>
                    <a:pt x="0" y="236736"/>
                  </a:cubicBezTo>
                  <a:lnTo>
                    <a:pt x="0" y="37340"/>
                  </a:lnTo>
                  <a:cubicBezTo>
                    <a:pt x="0" y="16718"/>
                    <a:pt x="16718" y="0"/>
                    <a:pt x="37340" y="0"/>
                  </a:cubicBezTo>
                  <a:close/>
                </a:path>
              </a:pathLst>
            </a:custGeom>
            <a:solidFill>
              <a:srgbClr val="28443B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 txBox="1"/>
            <p:nvPr/>
          </p:nvSpPr>
          <p:spPr>
            <a:xfrm>
              <a:off x="0" y="-47625"/>
              <a:ext cx="27849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51"/>
          <p:cNvSpPr txBox="1"/>
          <p:nvPr/>
        </p:nvSpPr>
        <p:spPr>
          <a:xfrm>
            <a:off x="2962518" y="4294999"/>
            <a:ext cx="5317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Response Variables: Injuries, Fatalities and newcost_Percentile</a:t>
            </a:r>
            <a:endParaRPr/>
          </a:p>
        </p:txBody>
      </p:sp>
      <p:sp>
        <p:nvSpPr>
          <p:cNvPr id="630" name="Google Shape;630;p51"/>
          <p:cNvSpPr/>
          <p:nvPr/>
        </p:nvSpPr>
        <p:spPr>
          <a:xfrm rot="2432349">
            <a:off x="6560416" y="-1072619"/>
            <a:ext cx="2057503" cy="2057503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31" name="Google Shape;631;p51"/>
          <p:cNvGrpSpPr/>
          <p:nvPr/>
        </p:nvGrpSpPr>
        <p:grpSpPr>
          <a:xfrm rot="2440118">
            <a:off x="6730777" y="563075"/>
            <a:ext cx="210034" cy="210034"/>
            <a:chOff x="0" y="0"/>
            <a:chExt cx="812800" cy="812800"/>
          </a:xfrm>
        </p:grpSpPr>
        <p:sp>
          <p:nvSpPr>
            <p:cNvPr id="632" name="Google Shape;632;p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51"/>
          <p:cNvSpPr txBox="1"/>
          <p:nvPr/>
        </p:nvSpPr>
        <p:spPr>
          <a:xfrm>
            <a:off x="1276574" y="1406593"/>
            <a:ext cx="5559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Models Developed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100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Response &amp; Predictor Variables:</a:t>
            </a:r>
            <a:endParaRPr sz="700">
              <a:solidFill>
                <a:srgbClr val="1D7E74"/>
              </a:solidFill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grpSp>
        <p:nvGrpSpPr>
          <p:cNvPr id="641" name="Google Shape;641;p52"/>
          <p:cNvGrpSpPr/>
          <p:nvPr/>
        </p:nvGrpSpPr>
        <p:grpSpPr>
          <a:xfrm>
            <a:off x="6201625" y="1169650"/>
            <a:ext cx="2486829" cy="3711155"/>
            <a:chOff x="1118224" y="283725"/>
            <a:chExt cx="2090826" cy="4076400"/>
          </a:xfrm>
        </p:grpSpPr>
        <p:sp>
          <p:nvSpPr>
            <p:cNvPr id="642" name="Google Shape;642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1118224" y="341749"/>
              <a:ext cx="2048100" cy="8037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newcost_Percentile</a:t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 rot="5400000">
              <a:off x="1969086" y="1107983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52"/>
          <p:cNvGrpSpPr/>
          <p:nvPr/>
        </p:nvGrpSpPr>
        <p:grpSpPr>
          <a:xfrm>
            <a:off x="3328587" y="1169650"/>
            <a:ext cx="2486829" cy="3711155"/>
            <a:chOff x="1118224" y="283725"/>
            <a:chExt cx="2090826" cy="4076400"/>
          </a:xfrm>
        </p:grpSpPr>
        <p:sp>
          <p:nvSpPr>
            <p:cNvPr id="646" name="Google Shape;646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1118224" y="341749"/>
              <a:ext cx="2048100" cy="8037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Fatalities</a:t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 rot="5400000">
              <a:off x="1969086" y="1107983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52"/>
          <p:cNvGrpSpPr/>
          <p:nvPr/>
        </p:nvGrpSpPr>
        <p:grpSpPr>
          <a:xfrm>
            <a:off x="455550" y="1169650"/>
            <a:ext cx="2486829" cy="3711155"/>
            <a:chOff x="1118224" y="283725"/>
            <a:chExt cx="2090826" cy="4076400"/>
          </a:xfrm>
        </p:grpSpPr>
        <p:sp>
          <p:nvSpPr>
            <p:cNvPr id="650" name="Google Shape;650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1118224" y="341749"/>
              <a:ext cx="2048100" cy="8037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Injuries</a:t>
              </a:r>
              <a:endParaRPr/>
            </a:p>
          </p:txBody>
        </p:sp>
        <p:sp>
          <p:nvSpPr>
            <p:cNvPr id="652" name="Google Shape;652;p52"/>
            <p:cNvSpPr/>
            <p:nvPr/>
          </p:nvSpPr>
          <p:spPr>
            <a:xfrm rot="5400000">
              <a:off x="1969086" y="1107983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1127073" y="1625662"/>
              <a:ext cx="2030400" cy="24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Cause Category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Pipeline Location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Pipeline Type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Liquid Type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Liquid Subtype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Shutdown Duration (Hours)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Liquid Ignition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Liquid Explosion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Evacuations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Fatalities</a:t>
              </a:r>
              <a:endParaRPr sz="1100">
                <a:solidFill>
                  <a:schemeClr val="lt1"/>
                </a:solidFill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-GB" sz="1100">
                  <a:solidFill>
                    <a:schemeClr val="lt1"/>
                  </a:solidFill>
                </a:rPr>
                <a:t>Updated Net Loss (Barrels). </a:t>
              </a:r>
              <a:endParaRPr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4" name="Google Shape;654;p52"/>
          <p:cNvSpPr txBox="1"/>
          <p:nvPr/>
        </p:nvSpPr>
        <p:spPr>
          <a:xfrm>
            <a:off x="3328575" y="2416600"/>
            <a:ext cx="3000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Cause Category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Pipeline Location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Pipeline Type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Liquid Type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Liquid Subtype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Shutdown Duration (Hours)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Liquid Ignition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Liquid Explosion, 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Evacuations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Injuries</a:t>
            </a:r>
            <a:endParaRPr sz="11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1100">
                <a:solidFill>
                  <a:schemeClr val="lt1"/>
                </a:solidFill>
              </a:rPr>
              <a:t>Updated Net Loss (Barrels). 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52"/>
          <p:cNvSpPr txBox="1"/>
          <p:nvPr/>
        </p:nvSpPr>
        <p:spPr>
          <a:xfrm>
            <a:off x="6262950" y="2416600"/>
            <a:ext cx="30000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Final X variables: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Cause Category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Pipeline Type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Liquid Type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Shutdown Duration (Hours)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Liquid Explosion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Evacuations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Injuries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Updated Net Loss (Barrels)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Pipeline Shutdown. 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/>
          <p:nvPr/>
        </p:nvSpPr>
        <p:spPr>
          <a:xfrm>
            <a:off x="416725" y="1012025"/>
            <a:ext cx="8271600" cy="79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3"/>
          <p:cNvSpPr txBox="1"/>
          <p:nvPr/>
        </p:nvSpPr>
        <p:spPr>
          <a:xfrm>
            <a:off x="187650" y="89550"/>
            <a:ext cx="9075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Logistic Regression: Response Variable - Fatalities</a:t>
            </a:r>
            <a:endParaRPr sz="700"/>
          </a:p>
        </p:txBody>
      </p:sp>
      <p:sp>
        <p:nvSpPr>
          <p:cNvPr id="662" name="Google Shape;662;p53"/>
          <p:cNvSpPr txBox="1"/>
          <p:nvPr/>
        </p:nvSpPr>
        <p:spPr>
          <a:xfrm>
            <a:off x="8278950" y="5668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663" name="Google Shape;663;p53"/>
          <p:cNvSpPr txBox="1"/>
          <p:nvPr/>
        </p:nvSpPr>
        <p:spPr>
          <a:xfrm>
            <a:off x="4869450" y="638075"/>
            <a:ext cx="38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4" name="Google Shape;664;p53"/>
          <p:cNvGraphicFramePr/>
          <p:nvPr/>
        </p:nvGraphicFramePr>
        <p:xfrm>
          <a:off x="513600" y="3387788"/>
          <a:ext cx="3486100" cy="127271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8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75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Actual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822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5" name="Google Shape;665;p53"/>
          <p:cNvSpPr txBox="1"/>
          <p:nvPr/>
        </p:nvSpPr>
        <p:spPr>
          <a:xfrm>
            <a:off x="513600" y="952625"/>
            <a:ext cx="81168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Criteria to define factors as statistically significant and has a positive relationship with Fatalities: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P-value: &lt; 0.001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Coefficient in logistic regression &gt;  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Statistically significant factors: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Cause Category: </a:t>
            </a: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Other Outside Force Damage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Liquid Subtype: </a:t>
            </a: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Other Highly Volatile Liquid (HVL)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Confusion Matrix of Test Set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075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475" y="2103913"/>
            <a:ext cx="935675" cy="9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/>
          <p:nvPr/>
        </p:nvSpPr>
        <p:spPr>
          <a:xfrm>
            <a:off x="6532150" y="3283600"/>
            <a:ext cx="24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rlow"/>
                <a:ea typeface="Barlow"/>
                <a:cs typeface="Barlow"/>
                <a:sym typeface="Barlow"/>
              </a:rPr>
              <a:t>Business Solutions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43B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7"/>
          <p:cNvCxnSpPr/>
          <p:nvPr/>
        </p:nvCxnSpPr>
        <p:spPr>
          <a:xfrm rot="-5400000">
            <a:off x="-2282302" y="2586754"/>
            <a:ext cx="5579016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27"/>
          <p:cNvCxnSpPr/>
          <p:nvPr/>
        </p:nvCxnSpPr>
        <p:spPr>
          <a:xfrm>
            <a:off x="-297311" y="4402693"/>
            <a:ext cx="9784696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>
            <a:off x="1276574" y="4012855"/>
            <a:ext cx="779677" cy="779677"/>
            <a:chOff x="0" y="0"/>
            <a:chExt cx="812800" cy="812800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7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27"/>
          <p:cNvSpPr/>
          <p:nvPr/>
        </p:nvSpPr>
        <p:spPr>
          <a:xfrm rot="2440180">
            <a:off x="6557158" y="-1072386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3" name="Google Shape;203;p27"/>
          <p:cNvGrpSpPr/>
          <p:nvPr/>
        </p:nvGrpSpPr>
        <p:grpSpPr>
          <a:xfrm rot="2440180">
            <a:off x="6730761" y="563081"/>
            <a:ext cx="210063" cy="210063"/>
            <a:chOff x="0" y="0"/>
            <a:chExt cx="812800" cy="812800"/>
          </a:xfrm>
        </p:grpSpPr>
        <p:sp>
          <p:nvSpPr>
            <p:cNvPr id="204" name="Google Shape;204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7"/>
          <p:cNvSpPr txBox="1"/>
          <p:nvPr/>
        </p:nvSpPr>
        <p:spPr>
          <a:xfrm>
            <a:off x="1276575" y="1806825"/>
            <a:ext cx="613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Business Problem</a:t>
            </a:r>
            <a:endParaRPr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/>
          <p:nvPr/>
        </p:nvSpPr>
        <p:spPr>
          <a:xfrm>
            <a:off x="405150" y="895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CART: Response Variable: Fatalities</a:t>
            </a:r>
            <a:endParaRPr sz="700"/>
          </a:p>
        </p:txBody>
      </p:sp>
      <p:sp>
        <p:nvSpPr>
          <p:cNvPr id="674" name="Google Shape;674;p54"/>
          <p:cNvSpPr txBox="1"/>
          <p:nvPr/>
        </p:nvSpPr>
        <p:spPr>
          <a:xfrm>
            <a:off x="8299925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675" name="Google Shape;675;p54"/>
          <p:cNvSpPr txBox="1"/>
          <p:nvPr/>
        </p:nvSpPr>
        <p:spPr>
          <a:xfrm>
            <a:off x="405150" y="63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" name="Google Shape;676;p54"/>
          <p:cNvPicPr preferRelativeResize="0"/>
          <p:nvPr/>
        </p:nvPicPr>
        <p:blipFill rotWithShape="1">
          <a:blip r:embed="rId3">
            <a:alphaModFix/>
          </a:blip>
          <a:srcRect l="7981" t="6516" r="12438" b="6715"/>
          <a:stretch/>
        </p:blipFill>
        <p:spPr>
          <a:xfrm>
            <a:off x="6168450" y="1237676"/>
            <a:ext cx="2215350" cy="17322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7" name="Google Shape;677;p54"/>
          <p:cNvGraphicFramePr/>
          <p:nvPr/>
        </p:nvGraphicFramePr>
        <p:xfrm>
          <a:off x="5451750" y="3640788"/>
          <a:ext cx="3486150" cy="127652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1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1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1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Actual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807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8" name="Google Shape;678;p54"/>
          <p:cNvSpPr txBox="1"/>
          <p:nvPr/>
        </p:nvSpPr>
        <p:spPr>
          <a:xfrm>
            <a:off x="5451775" y="3269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 of Test Set</a:t>
            </a:r>
            <a:endParaRPr/>
          </a:p>
        </p:txBody>
      </p:sp>
      <p:sp>
        <p:nvSpPr>
          <p:cNvPr id="679" name="Google Shape;679;p54"/>
          <p:cNvSpPr txBox="1"/>
          <p:nvPr/>
        </p:nvSpPr>
        <p:spPr>
          <a:xfrm>
            <a:off x="6087150" y="889788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Optimal 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25" y="1182300"/>
            <a:ext cx="4272926" cy="24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575" y="1806950"/>
            <a:ext cx="1053850" cy="7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4"/>
          <p:cNvSpPr txBox="1"/>
          <p:nvPr/>
        </p:nvSpPr>
        <p:spPr>
          <a:xfrm>
            <a:off x="551825" y="849738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Maximal 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4"/>
          <p:cNvSpPr txBox="1"/>
          <p:nvPr/>
        </p:nvSpPr>
        <p:spPr>
          <a:xfrm>
            <a:off x="4996575" y="1772088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Pruning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4996575" y="2333313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CP = </a:t>
            </a:r>
            <a:r>
              <a:rPr lang="en-GB" sz="1200" b="1">
                <a:solidFill>
                  <a:schemeClr val="dk1"/>
                </a:solidFill>
              </a:rPr>
              <a:t>0.3447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551825" y="3803250"/>
            <a:ext cx="362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Importance (in order of importance):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Net Loss (Barrels)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Shutdown Duration (Hours)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 Category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416725" y="1012025"/>
            <a:ext cx="8271600" cy="79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187650" y="89550"/>
            <a:ext cx="9075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Logistic Regression: Response Variable - Injuries</a:t>
            </a:r>
            <a:endParaRPr sz="700"/>
          </a:p>
        </p:txBody>
      </p:sp>
      <p:sp>
        <p:nvSpPr>
          <p:cNvPr id="692" name="Google Shape;692;p55"/>
          <p:cNvSpPr txBox="1"/>
          <p:nvPr/>
        </p:nvSpPr>
        <p:spPr>
          <a:xfrm>
            <a:off x="8278950" y="5668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693" name="Google Shape;693;p55"/>
          <p:cNvSpPr txBox="1"/>
          <p:nvPr/>
        </p:nvSpPr>
        <p:spPr>
          <a:xfrm>
            <a:off x="4869450" y="638075"/>
            <a:ext cx="38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4" name="Google Shape;694;p55"/>
          <p:cNvGraphicFramePr/>
          <p:nvPr/>
        </p:nvGraphicFramePr>
        <p:xfrm>
          <a:off x="513600" y="3387788"/>
          <a:ext cx="3486100" cy="127271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8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75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Actual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787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48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Google Shape;695;p55"/>
          <p:cNvSpPr txBox="1"/>
          <p:nvPr/>
        </p:nvSpPr>
        <p:spPr>
          <a:xfrm>
            <a:off x="513600" y="952625"/>
            <a:ext cx="80940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Criteria to define factors as statistically significant and has a positive relationship with Fatalities: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P-value: &lt; 0.001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Coefficient in logistic regression &gt;  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Statistically significant factors: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Cause Category: </a:t>
            </a: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Incorrect operation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Liquid Subtype: </a:t>
            </a: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HVL or other flammable or toxic fluid, gas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Confusion Matrix of Test Set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225" y="193481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138" y="2076575"/>
            <a:ext cx="935675" cy="9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/>
          <p:nvPr/>
        </p:nvSpPr>
        <p:spPr>
          <a:xfrm>
            <a:off x="6610875" y="3283600"/>
            <a:ext cx="24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Barlow"/>
                <a:ea typeface="Barlow"/>
                <a:cs typeface="Barlow"/>
                <a:sym typeface="Barlow"/>
              </a:rPr>
              <a:t>Business Solutions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6"/>
          <p:cNvSpPr txBox="1"/>
          <p:nvPr/>
        </p:nvSpPr>
        <p:spPr>
          <a:xfrm>
            <a:off x="405150" y="895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CART: Response Variable - Injuries</a:t>
            </a:r>
            <a:endParaRPr sz="700"/>
          </a:p>
        </p:txBody>
      </p:sp>
      <p:sp>
        <p:nvSpPr>
          <p:cNvPr id="704" name="Google Shape;704;p56"/>
          <p:cNvSpPr txBox="1"/>
          <p:nvPr/>
        </p:nvSpPr>
        <p:spPr>
          <a:xfrm>
            <a:off x="8362100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705" name="Google Shape;705;p56"/>
          <p:cNvSpPr txBox="1"/>
          <p:nvPr/>
        </p:nvSpPr>
        <p:spPr>
          <a:xfrm>
            <a:off x="176550" y="330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06" name="Google Shape;706;p56"/>
          <p:cNvGraphicFramePr/>
          <p:nvPr/>
        </p:nvGraphicFramePr>
        <p:xfrm>
          <a:off x="5451750" y="3640788"/>
          <a:ext cx="3486150" cy="127652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1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1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1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Actual</a:t>
                      </a:r>
                      <a:endParaRPr sz="1100" b="1"/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False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650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185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i="1"/>
                        <a:t>True</a:t>
                      </a:r>
                      <a:endParaRPr sz="1100" i="1"/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7" name="Google Shape;707;p56"/>
          <p:cNvSpPr txBox="1"/>
          <p:nvPr/>
        </p:nvSpPr>
        <p:spPr>
          <a:xfrm>
            <a:off x="5451750" y="324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 of Test Set</a:t>
            </a:r>
            <a:endParaRPr/>
          </a:p>
        </p:txBody>
      </p:sp>
      <p:sp>
        <p:nvSpPr>
          <p:cNvPr id="708" name="Google Shape;708;p56"/>
          <p:cNvSpPr txBox="1"/>
          <p:nvPr/>
        </p:nvSpPr>
        <p:spPr>
          <a:xfrm>
            <a:off x="176550" y="3299263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Optimal 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122040" y="2973238"/>
            <a:ext cx="705525" cy="5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6"/>
          <p:cNvSpPr txBox="1"/>
          <p:nvPr/>
        </p:nvSpPr>
        <p:spPr>
          <a:xfrm>
            <a:off x="1082450" y="513213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Maximal 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6"/>
          <p:cNvSpPr txBox="1"/>
          <p:nvPr/>
        </p:nvSpPr>
        <p:spPr>
          <a:xfrm>
            <a:off x="1600700" y="2951550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Pruning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6"/>
          <p:cNvSpPr txBox="1"/>
          <p:nvPr/>
        </p:nvSpPr>
        <p:spPr>
          <a:xfrm>
            <a:off x="2563775" y="2951538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CP = </a:t>
            </a:r>
            <a:r>
              <a:rPr lang="en-GB" sz="1200" b="1">
                <a:solidFill>
                  <a:schemeClr val="dk1"/>
                </a:solidFill>
              </a:rPr>
              <a:t>0.201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6"/>
          <p:cNvSpPr txBox="1"/>
          <p:nvPr/>
        </p:nvSpPr>
        <p:spPr>
          <a:xfrm>
            <a:off x="5165075" y="1133100"/>
            <a:ext cx="3772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Importance (in order of importance):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 Category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Ignition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Fatalities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p56"/>
          <p:cNvPicPr preferRelativeResize="0"/>
          <p:nvPr/>
        </p:nvPicPr>
        <p:blipFill rotWithShape="1">
          <a:blip r:embed="rId4">
            <a:alphaModFix/>
          </a:blip>
          <a:srcRect t="1601" b="3097"/>
          <a:stretch/>
        </p:blipFill>
        <p:spPr>
          <a:xfrm>
            <a:off x="1082451" y="870725"/>
            <a:ext cx="3000002" cy="20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6"/>
          <p:cNvPicPr preferRelativeResize="0"/>
          <p:nvPr/>
        </p:nvPicPr>
        <p:blipFill rotWithShape="1">
          <a:blip r:embed="rId5">
            <a:alphaModFix/>
          </a:blip>
          <a:srcRect l="5944" t="5998" r="6886" b="11609"/>
          <a:stretch/>
        </p:blipFill>
        <p:spPr>
          <a:xfrm>
            <a:off x="176547" y="3647000"/>
            <a:ext cx="4596470" cy="13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/>
          <p:nvPr/>
        </p:nvSpPr>
        <p:spPr>
          <a:xfrm>
            <a:off x="370350" y="1498775"/>
            <a:ext cx="3221700" cy="728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7"/>
          <p:cNvSpPr txBox="1"/>
          <p:nvPr/>
        </p:nvSpPr>
        <p:spPr>
          <a:xfrm>
            <a:off x="8349050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722" name="Google Shape;722;p57"/>
          <p:cNvSpPr txBox="1"/>
          <p:nvPr/>
        </p:nvSpPr>
        <p:spPr>
          <a:xfrm>
            <a:off x="126075" y="126075"/>
            <a:ext cx="7893600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Linear Regression: Response Variable - newcost_Percentile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370350" y="1498775"/>
            <a:ext cx="3500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Initial: 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variables used:</a:t>
            </a: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13 variables used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/>
          <p:nvPr/>
        </p:nvSpPr>
        <p:spPr>
          <a:xfrm>
            <a:off x="5203550" y="1498775"/>
            <a:ext cx="3221700" cy="728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7"/>
          <p:cNvSpPr txBox="1"/>
          <p:nvPr/>
        </p:nvSpPr>
        <p:spPr>
          <a:xfrm>
            <a:off x="5203550" y="1498775"/>
            <a:ext cx="33891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Final: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variables used:</a:t>
            </a: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10 variables used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875" y="1498875"/>
            <a:ext cx="1053850" cy="7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7"/>
          <p:cNvSpPr txBox="1"/>
          <p:nvPr/>
        </p:nvSpPr>
        <p:spPr>
          <a:xfrm>
            <a:off x="4033600" y="1498775"/>
            <a:ext cx="728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step()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7"/>
          <p:cNvSpPr txBox="1"/>
          <p:nvPr/>
        </p:nvSpPr>
        <p:spPr>
          <a:xfrm>
            <a:off x="378200" y="2451275"/>
            <a:ext cx="53787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latin typeface="Calibri"/>
                <a:ea typeface="Calibri"/>
                <a:cs typeface="Calibri"/>
                <a:sym typeface="Calibri"/>
              </a:rPr>
              <a:t>Train-test Split:</a:t>
            </a: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Split based on newcost, then percentiles of newcost of each accident is computed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latin typeface="Calibri"/>
                <a:ea typeface="Calibri"/>
                <a:cs typeface="Calibri"/>
                <a:sym typeface="Calibri"/>
              </a:rPr>
              <a:t>Developing Model:</a:t>
            </a: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After step(), no variables were removed based on VIF values as no variables suffered from multicollinearity.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Adjusted R</a:t>
            </a:r>
            <a:r>
              <a:rPr lang="en-GB" sz="1600" baseline="3000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 of model on train set = 0.27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/>
          <p:nvPr/>
        </p:nvSpPr>
        <p:spPr>
          <a:xfrm>
            <a:off x="178200" y="29250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CART:Response Variable - newcost_Percentile</a:t>
            </a:r>
            <a:endParaRPr sz="700"/>
          </a:p>
        </p:txBody>
      </p:sp>
      <p:sp>
        <p:nvSpPr>
          <p:cNvPr id="734" name="Google Shape;734;p58"/>
          <p:cNvSpPr txBox="1"/>
          <p:nvPr/>
        </p:nvSpPr>
        <p:spPr>
          <a:xfrm>
            <a:off x="8349050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pic>
        <p:nvPicPr>
          <p:cNvPr id="735" name="Google Shape;735;p58"/>
          <p:cNvPicPr preferRelativeResize="0"/>
          <p:nvPr/>
        </p:nvPicPr>
        <p:blipFill rotWithShape="1">
          <a:blip r:embed="rId3">
            <a:alphaModFix/>
          </a:blip>
          <a:srcRect l="3051" t="3956" r="3639"/>
          <a:stretch/>
        </p:blipFill>
        <p:spPr>
          <a:xfrm>
            <a:off x="173688" y="2571750"/>
            <a:ext cx="8796625" cy="2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8"/>
          <p:cNvSpPr/>
          <p:nvPr/>
        </p:nvSpPr>
        <p:spPr>
          <a:xfrm>
            <a:off x="370350" y="952475"/>
            <a:ext cx="3221700" cy="728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8"/>
          <p:cNvSpPr txBox="1"/>
          <p:nvPr/>
        </p:nvSpPr>
        <p:spPr>
          <a:xfrm>
            <a:off x="370350" y="952475"/>
            <a:ext cx="3500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Maximal Tree:  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splits = </a:t>
            </a: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 splits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5203550" y="952475"/>
            <a:ext cx="3221700" cy="1554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8"/>
          <p:cNvSpPr txBox="1"/>
          <p:nvPr/>
        </p:nvSpPr>
        <p:spPr>
          <a:xfrm>
            <a:off x="5287600" y="947475"/>
            <a:ext cx="33891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Tree: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splits:</a:t>
            </a: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13 splits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 Importance:</a:t>
            </a:r>
            <a:endParaRPr sz="15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 Type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Shutdown Duration (Hours)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Net Loss (Barrels)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652" y="934275"/>
            <a:ext cx="1434300" cy="7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8"/>
          <p:cNvSpPr txBox="1"/>
          <p:nvPr/>
        </p:nvSpPr>
        <p:spPr>
          <a:xfrm>
            <a:off x="3792900" y="952475"/>
            <a:ext cx="10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Pruning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8"/>
          <p:cNvSpPr txBox="1"/>
          <p:nvPr/>
        </p:nvSpPr>
        <p:spPr>
          <a:xfrm>
            <a:off x="3870850" y="1329600"/>
            <a:ext cx="10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CP = </a:t>
            </a:r>
            <a:r>
              <a:rPr lang="en-GB" sz="1600" b="1">
                <a:solidFill>
                  <a:schemeClr val="dk1"/>
                </a:solidFill>
              </a:rPr>
              <a:t>0.00499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8"/>
          <p:cNvSpPr txBox="1"/>
          <p:nvPr/>
        </p:nvSpPr>
        <p:spPr>
          <a:xfrm>
            <a:off x="178200" y="2279238"/>
            <a:ext cx="26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Optimal CART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9"/>
          <p:cNvSpPr txBox="1"/>
          <p:nvPr/>
        </p:nvSpPr>
        <p:spPr>
          <a:xfrm>
            <a:off x="178200" y="29250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Model Evaluation &amp; Selection</a:t>
            </a:r>
            <a:endParaRPr sz="700"/>
          </a:p>
        </p:txBody>
      </p:sp>
      <p:sp>
        <p:nvSpPr>
          <p:cNvPr id="749" name="Google Shape;749;p59"/>
          <p:cNvSpPr txBox="1"/>
          <p:nvPr/>
        </p:nvSpPr>
        <p:spPr>
          <a:xfrm>
            <a:off x="8349050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750" name="Google Shape;750;p59"/>
          <p:cNvSpPr/>
          <p:nvPr/>
        </p:nvSpPr>
        <p:spPr>
          <a:xfrm>
            <a:off x="6311625" y="2634525"/>
            <a:ext cx="700500" cy="392100"/>
          </a:xfrm>
          <a:prstGeom prst="ellipse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178213" y="3718200"/>
            <a:ext cx="88791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Main Findings: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Models are not sensitive (except logistic regression model in predicting injuries)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Models have a level of specificity.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Accuracy of models based on train and test sets are relatively similar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Logistic regression models are the better performing models in predicting the occurrence of fatalities and injuries.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52" name="Google Shape;752;p59"/>
          <p:cNvGraphicFramePr/>
          <p:nvPr/>
        </p:nvGraphicFramePr>
        <p:xfrm>
          <a:off x="1336388" y="999388"/>
          <a:ext cx="6562725" cy="2374900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6700">
                <a:tc gridSpan="8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Categorical Variables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 Variable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Model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Train Set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Test Set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Accuracy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True +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True -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Accuracy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True +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 b="1" i="1"/>
                        <a:t>True -</a:t>
                      </a:r>
                      <a:endParaRPr sz="95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Fatalities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Logistic Regression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98.9%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99%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98.2%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98.3%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CART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96.8%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83.3%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96.9%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96.4%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96.5%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Injuries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Logistic Regression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95.9%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95.8%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94.3%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94.2%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CART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81.7%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81.6%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77.7%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50%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77.8%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" name="Google Shape;757;p60"/>
          <p:cNvGraphicFramePr/>
          <p:nvPr/>
        </p:nvGraphicFramePr>
        <p:xfrm>
          <a:off x="1290663" y="1105975"/>
          <a:ext cx="6562725" cy="1640840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6700">
                <a:tc gridSpan="8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Continuous Variable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Predicted Variable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Model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Train Set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Test Set</a:t>
                      </a:r>
                      <a:endParaRPr sz="1100" b="1"/>
                    </a:p>
                  </a:txBody>
                  <a:tcPr marL="63500" marR="63500" marT="63500" marB="63500" anchor="ctr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i="1"/>
                        <a:t>RMSE</a:t>
                      </a:r>
                      <a:endParaRPr sz="110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i="1"/>
                        <a:t>R</a:t>
                      </a:r>
                      <a:r>
                        <a:rPr lang="en-GB" sz="1100" b="1" i="1" baseline="30000"/>
                        <a:t>2</a:t>
                      </a:r>
                      <a:endParaRPr sz="1100" b="1" i="1" baseline="30000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i="1"/>
                        <a:t>RMSE</a:t>
                      </a:r>
                      <a:endParaRPr sz="1100" b="1" i="1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i="1"/>
                        <a:t>R</a:t>
                      </a:r>
                      <a:r>
                        <a:rPr lang="en-GB" sz="1100" b="1" i="1" baseline="30000"/>
                        <a:t>2</a:t>
                      </a:r>
                      <a:endParaRPr sz="1100" b="1" i="1" baseline="30000"/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newcost (in percentile)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Linear Regression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24.52</a:t>
                      </a:r>
                      <a:endParaRPr sz="1100"/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0.275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23.63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0.337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CART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23.63</a:t>
                      </a:r>
                      <a:endParaRPr sz="1100"/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0.347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22.51</a:t>
                      </a:r>
                      <a:endParaRPr sz="1100"/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0.400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8" name="Google Shape;758;p60"/>
          <p:cNvSpPr txBox="1"/>
          <p:nvPr/>
        </p:nvSpPr>
        <p:spPr>
          <a:xfrm>
            <a:off x="178200" y="29250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Model Evaluation &amp; Selection</a:t>
            </a:r>
            <a:endParaRPr sz="700"/>
          </a:p>
        </p:txBody>
      </p:sp>
      <p:sp>
        <p:nvSpPr>
          <p:cNvPr id="759" name="Google Shape;759;p60"/>
          <p:cNvSpPr txBox="1"/>
          <p:nvPr/>
        </p:nvSpPr>
        <p:spPr>
          <a:xfrm>
            <a:off x="8349050" y="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Boslyn</a:t>
            </a:r>
            <a:endParaRPr sz="700"/>
          </a:p>
        </p:txBody>
      </p:sp>
      <p:sp>
        <p:nvSpPr>
          <p:cNvPr id="760" name="Google Shape;760;p60"/>
          <p:cNvSpPr txBox="1"/>
          <p:nvPr/>
        </p:nvSpPr>
        <p:spPr>
          <a:xfrm>
            <a:off x="365863" y="3182050"/>
            <a:ext cx="84123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Main Findings: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The RMSE of train sets and test sets are not significantly different, thus models are not underfitted nor overfitted.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CART has lower RMSE values as compared to linear regression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GB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of CART is higher, thus a larger proportion of the variability of the predicted data is accounted for. Thus, it is a more reliable model as compared to the linear regression model in predicting percentiles of the cost of accident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0"/>
          <p:cNvSpPr/>
          <p:nvPr/>
        </p:nvSpPr>
        <p:spPr>
          <a:xfrm>
            <a:off x="5969425" y="2001325"/>
            <a:ext cx="648300" cy="77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7184425" y="2018125"/>
            <a:ext cx="570600" cy="74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43B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7" name="Google Shape;767;p61"/>
          <p:cNvCxnSpPr/>
          <p:nvPr/>
        </p:nvCxnSpPr>
        <p:spPr>
          <a:xfrm rot="-5400000">
            <a:off x="-2282344" y="2586712"/>
            <a:ext cx="55791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8" name="Google Shape;768;p61"/>
          <p:cNvCxnSpPr/>
          <p:nvPr/>
        </p:nvCxnSpPr>
        <p:spPr>
          <a:xfrm>
            <a:off x="-297311" y="4402693"/>
            <a:ext cx="97848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9" name="Google Shape;769;p61"/>
          <p:cNvGrpSpPr/>
          <p:nvPr/>
        </p:nvGrpSpPr>
        <p:grpSpPr>
          <a:xfrm>
            <a:off x="1276574" y="4012855"/>
            <a:ext cx="779638" cy="779638"/>
            <a:chOff x="0" y="0"/>
            <a:chExt cx="812800" cy="812800"/>
          </a:xfrm>
        </p:grpSpPr>
        <p:sp>
          <p:nvSpPr>
            <p:cNvPr id="770" name="Google Shape;770;p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2" name="Google Shape;772;p61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73" name="Google Shape;773;p61"/>
          <p:cNvGrpSpPr/>
          <p:nvPr/>
        </p:nvGrpSpPr>
        <p:grpSpPr>
          <a:xfrm>
            <a:off x="2977630" y="4059267"/>
            <a:ext cx="5286968" cy="610717"/>
            <a:chOff x="0" y="-47625"/>
            <a:chExt cx="2784960" cy="321701"/>
          </a:xfrm>
        </p:grpSpPr>
        <p:sp>
          <p:nvSpPr>
            <p:cNvPr id="774" name="Google Shape;774;p61"/>
            <p:cNvSpPr/>
            <p:nvPr/>
          </p:nvSpPr>
          <p:spPr>
            <a:xfrm>
              <a:off x="0" y="0"/>
              <a:ext cx="2784960" cy="274076"/>
            </a:xfrm>
            <a:custGeom>
              <a:avLst/>
              <a:gdLst/>
              <a:ahLst/>
              <a:cxnLst/>
              <a:rect l="l" t="t" r="r" b="b"/>
              <a:pathLst>
                <a:path w="2784960" h="274076" extrusionOk="0">
                  <a:moveTo>
                    <a:pt x="37340" y="0"/>
                  </a:moveTo>
                  <a:lnTo>
                    <a:pt x="2747620" y="0"/>
                  </a:lnTo>
                  <a:cubicBezTo>
                    <a:pt x="2768242" y="0"/>
                    <a:pt x="2784960" y="16718"/>
                    <a:pt x="2784960" y="37340"/>
                  </a:cubicBezTo>
                  <a:lnTo>
                    <a:pt x="2784960" y="236736"/>
                  </a:lnTo>
                  <a:cubicBezTo>
                    <a:pt x="2784960" y="257359"/>
                    <a:pt x="2768242" y="274076"/>
                    <a:pt x="2747620" y="274076"/>
                  </a:cubicBezTo>
                  <a:lnTo>
                    <a:pt x="37340" y="274076"/>
                  </a:lnTo>
                  <a:cubicBezTo>
                    <a:pt x="16718" y="274076"/>
                    <a:pt x="0" y="257359"/>
                    <a:pt x="0" y="236736"/>
                  </a:cubicBezTo>
                  <a:lnTo>
                    <a:pt x="0" y="37340"/>
                  </a:lnTo>
                  <a:cubicBezTo>
                    <a:pt x="0" y="16718"/>
                    <a:pt x="16718" y="0"/>
                    <a:pt x="37340" y="0"/>
                  </a:cubicBezTo>
                  <a:close/>
                </a:path>
              </a:pathLst>
            </a:custGeom>
            <a:solidFill>
              <a:srgbClr val="28443B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1"/>
            <p:cNvSpPr txBox="1"/>
            <p:nvPr/>
          </p:nvSpPr>
          <p:spPr>
            <a:xfrm>
              <a:off x="0" y="-47625"/>
              <a:ext cx="27849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61"/>
          <p:cNvSpPr txBox="1"/>
          <p:nvPr/>
        </p:nvSpPr>
        <p:spPr>
          <a:xfrm>
            <a:off x="2962606" y="4261999"/>
            <a:ext cx="531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Pre-accident and Post-accident Solutions</a:t>
            </a:r>
            <a:endParaRPr sz="700"/>
          </a:p>
        </p:txBody>
      </p:sp>
      <p:sp>
        <p:nvSpPr>
          <p:cNvPr id="777" name="Google Shape;777;p61"/>
          <p:cNvSpPr/>
          <p:nvPr/>
        </p:nvSpPr>
        <p:spPr>
          <a:xfrm rot="2432349">
            <a:off x="6560416" y="-1072619"/>
            <a:ext cx="2057503" cy="2057503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78" name="Google Shape;778;p61"/>
          <p:cNvGrpSpPr/>
          <p:nvPr/>
        </p:nvGrpSpPr>
        <p:grpSpPr>
          <a:xfrm rot="2440118">
            <a:off x="6730777" y="563075"/>
            <a:ext cx="210034" cy="210034"/>
            <a:chOff x="0" y="0"/>
            <a:chExt cx="812800" cy="812800"/>
          </a:xfrm>
        </p:grpSpPr>
        <p:sp>
          <p:nvSpPr>
            <p:cNvPr id="779" name="Google Shape;779;p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1" name="Google Shape;781;p61"/>
          <p:cNvSpPr txBox="1"/>
          <p:nvPr/>
        </p:nvSpPr>
        <p:spPr>
          <a:xfrm>
            <a:off x="1276574" y="1664832"/>
            <a:ext cx="570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Business Solutions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2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Proposed Solutions</a:t>
            </a:r>
            <a:endParaRPr sz="700"/>
          </a:p>
        </p:txBody>
      </p:sp>
      <p:sp>
        <p:nvSpPr>
          <p:cNvPr id="787" name="Google Shape;787;p62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grpSp>
        <p:nvGrpSpPr>
          <p:cNvPr id="788" name="Google Shape;788;p62"/>
          <p:cNvGrpSpPr/>
          <p:nvPr/>
        </p:nvGrpSpPr>
        <p:grpSpPr>
          <a:xfrm>
            <a:off x="405145" y="1477129"/>
            <a:ext cx="306263" cy="306263"/>
            <a:chOff x="0" y="0"/>
            <a:chExt cx="812800" cy="812800"/>
          </a:xfrm>
        </p:grpSpPr>
        <p:sp>
          <p:nvSpPr>
            <p:cNvPr id="789" name="Google Shape;789;p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62"/>
          <p:cNvSpPr/>
          <p:nvPr/>
        </p:nvSpPr>
        <p:spPr>
          <a:xfrm>
            <a:off x="511003" y="1535705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2" name="Google Shape;792;p62"/>
          <p:cNvSpPr txBox="1"/>
          <p:nvPr/>
        </p:nvSpPr>
        <p:spPr>
          <a:xfrm>
            <a:off x="869299" y="1443800"/>
            <a:ext cx="469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Pre-Accident: Preventative Strategies</a:t>
            </a:r>
            <a:endParaRPr sz="700"/>
          </a:p>
        </p:txBody>
      </p:sp>
      <p:sp>
        <p:nvSpPr>
          <p:cNvPr id="793" name="Google Shape;793;p62"/>
          <p:cNvSpPr txBox="1"/>
          <p:nvPr/>
        </p:nvSpPr>
        <p:spPr>
          <a:xfrm>
            <a:off x="869300" y="1790075"/>
            <a:ext cx="5350800" cy="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Improved Safety Infrastructure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Training &amp; Educational Programmes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Increased Automation</a:t>
            </a:r>
            <a:endParaRPr sz="700"/>
          </a:p>
        </p:txBody>
      </p:sp>
      <p:grpSp>
        <p:nvGrpSpPr>
          <p:cNvPr id="794" name="Google Shape;794;p62"/>
          <p:cNvGrpSpPr/>
          <p:nvPr/>
        </p:nvGrpSpPr>
        <p:grpSpPr>
          <a:xfrm>
            <a:off x="405145" y="3259354"/>
            <a:ext cx="306263" cy="306263"/>
            <a:chOff x="0" y="0"/>
            <a:chExt cx="812800" cy="812800"/>
          </a:xfrm>
        </p:grpSpPr>
        <p:sp>
          <p:nvSpPr>
            <p:cNvPr id="795" name="Google Shape;795;p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2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62"/>
          <p:cNvSpPr/>
          <p:nvPr/>
        </p:nvSpPr>
        <p:spPr>
          <a:xfrm>
            <a:off x="511003" y="331793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8" name="Google Shape;798;p62"/>
          <p:cNvSpPr txBox="1"/>
          <p:nvPr/>
        </p:nvSpPr>
        <p:spPr>
          <a:xfrm>
            <a:off x="869300" y="3226025"/>
            <a:ext cx="50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Post-Accident: Mitigative Recommendations</a:t>
            </a:r>
            <a:endParaRPr sz="700"/>
          </a:p>
        </p:txBody>
      </p:sp>
      <p:sp>
        <p:nvSpPr>
          <p:cNvPr id="799" name="Google Shape;799;p62"/>
          <p:cNvSpPr txBox="1"/>
          <p:nvPr/>
        </p:nvSpPr>
        <p:spPr>
          <a:xfrm>
            <a:off x="869286" y="3572300"/>
            <a:ext cx="4698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Risk Assessment Matrix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Tiered Emergency Responses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3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Fatality Prevention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5" name="Google Shape;805;p63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806" name="Google Shape;806;p63"/>
          <p:cNvSpPr txBox="1"/>
          <p:nvPr/>
        </p:nvSpPr>
        <p:spPr>
          <a:xfrm>
            <a:off x="3106825" y="3412050"/>
            <a:ext cx="48117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Implement infrastructural resilience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Early detection systems for seismic activity or approaching heavy machinery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Geofencing technology for critical infrastructure.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7" name="Google Shape;807;p63"/>
          <p:cNvSpPr txBox="1"/>
          <p:nvPr/>
        </p:nvSpPr>
        <p:spPr>
          <a:xfrm>
            <a:off x="1624750" y="3713700"/>
            <a:ext cx="1245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latin typeface="Barlow"/>
                <a:ea typeface="Barlow"/>
                <a:cs typeface="Barlow"/>
                <a:sym typeface="Barlow"/>
              </a:rPr>
              <a:t>Other Outside Force Damage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808" name="Google Shape;808;p63"/>
          <p:cNvGraphicFramePr/>
          <p:nvPr/>
        </p:nvGraphicFramePr>
        <p:xfrm>
          <a:off x="1515463" y="1323713"/>
          <a:ext cx="6113075" cy="1524254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17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Predicted Variable</a:t>
                      </a:r>
                      <a:endParaRPr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 anchor="ctr"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Most Significant Factors</a:t>
                      </a:r>
                      <a:endParaRPr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 anchor="ctr">
                    <a:solidFill>
                      <a:srgbClr val="2844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Fatalities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Cause Category: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OTHER OUTSIDE FORCE DAMAGE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Injuries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Cause Category: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INCORRECT OPERATION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Liquid Subtype: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OTHER HVL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Liquid Explosion: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Yes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09" name="Google Shape;809;p63"/>
          <p:cNvGrpSpPr/>
          <p:nvPr/>
        </p:nvGrpSpPr>
        <p:grpSpPr>
          <a:xfrm>
            <a:off x="405145" y="885016"/>
            <a:ext cx="306263" cy="306263"/>
            <a:chOff x="0" y="0"/>
            <a:chExt cx="812800" cy="812800"/>
          </a:xfrm>
        </p:grpSpPr>
        <p:sp>
          <p:nvSpPr>
            <p:cNvPr id="810" name="Google Shape;810;p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3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63"/>
          <p:cNvSpPr/>
          <p:nvPr/>
        </p:nvSpPr>
        <p:spPr>
          <a:xfrm>
            <a:off x="511003" y="943593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3" name="Google Shape;813;p63"/>
          <p:cNvSpPr txBox="1"/>
          <p:nvPr/>
        </p:nvSpPr>
        <p:spPr>
          <a:xfrm>
            <a:off x="869299" y="851688"/>
            <a:ext cx="469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Pre-Accident: Preventative Strategies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8"/>
          <p:cNvGrpSpPr/>
          <p:nvPr/>
        </p:nvGrpSpPr>
        <p:grpSpPr>
          <a:xfrm rot="10800000">
            <a:off x="8063631" y="4302039"/>
            <a:ext cx="1337544" cy="1337544"/>
            <a:chOff x="0" y="0"/>
            <a:chExt cx="812800" cy="812800"/>
          </a:xfrm>
        </p:grpSpPr>
        <p:sp>
          <p:nvSpPr>
            <p:cNvPr id="212" name="Google Shape;21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8"/>
          <p:cNvSpPr/>
          <p:nvPr/>
        </p:nvSpPr>
        <p:spPr>
          <a:xfrm rot="6162920">
            <a:off x="7564903" y="4503139"/>
            <a:ext cx="2056397" cy="2056397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5" name="Google Shape;215;p28"/>
          <p:cNvGrpSpPr/>
          <p:nvPr/>
        </p:nvGrpSpPr>
        <p:grpSpPr>
          <a:xfrm rot="6158942">
            <a:off x="7659990" y="4795442"/>
            <a:ext cx="210087" cy="210087"/>
            <a:chOff x="0" y="0"/>
            <a:chExt cx="812800" cy="812800"/>
          </a:xfrm>
        </p:grpSpPr>
        <p:sp>
          <p:nvSpPr>
            <p:cNvPr id="216" name="Google Shape;216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8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Enhancing Workplace Safety at ARAMCO</a:t>
            </a:r>
            <a:endParaRPr sz="700"/>
          </a:p>
        </p:txBody>
      </p:sp>
      <p:sp>
        <p:nvSpPr>
          <p:cNvPr id="219" name="Google Shape;219;p28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Jo Wee</a:t>
            </a:r>
            <a:endParaRPr sz="700"/>
          </a:p>
        </p:txBody>
      </p:sp>
      <p:sp>
        <p:nvSpPr>
          <p:cNvPr id="220" name="Google Shape;220;p28"/>
          <p:cNvSpPr/>
          <p:nvPr/>
        </p:nvSpPr>
        <p:spPr>
          <a:xfrm>
            <a:off x="6160778" y="18061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28"/>
          <p:cNvSpPr/>
          <p:nvPr/>
        </p:nvSpPr>
        <p:spPr>
          <a:xfrm>
            <a:off x="6160778" y="36349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875" y="1899262"/>
            <a:ext cx="2382200" cy="14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702825" y="1806175"/>
            <a:ext cx="1958100" cy="47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6">
            <a:alphaModFix/>
          </a:blip>
          <a:srcRect b="7817"/>
          <a:stretch/>
        </p:blipFill>
        <p:spPr>
          <a:xfrm>
            <a:off x="1146550" y="900825"/>
            <a:ext cx="911950" cy="9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658125" y="1783225"/>
            <a:ext cx="204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C4043"/>
                </a:solidFill>
              </a:rPr>
              <a:t>World’s </a:t>
            </a:r>
            <a:r>
              <a:rPr lang="en-GB" sz="1100" b="1">
                <a:solidFill>
                  <a:srgbClr val="3C4043"/>
                </a:solidFill>
              </a:rPr>
              <a:t>2nd largest reserve: </a:t>
            </a:r>
            <a:r>
              <a:rPr lang="en-GB" sz="1100">
                <a:solidFill>
                  <a:srgbClr val="3C4043"/>
                </a:solidFill>
              </a:rPr>
              <a:t>Over </a:t>
            </a:r>
            <a:r>
              <a:rPr lang="en-GB" sz="1100" b="1">
                <a:solidFill>
                  <a:srgbClr val="3C4043"/>
                </a:solidFill>
              </a:rPr>
              <a:t>270 billion barrels</a:t>
            </a:r>
            <a:endParaRPr sz="1100" b="1"/>
          </a:p>
        </p:txBody>
      </p:sp>
      <p:sp>
        <p:nvSpPr>
          <p:cNvPr id="226" name="Google Shape;226;p28"/>
          <p:cNvSpPr/>
          <p:nvPr/>
        </p:nvSpPr>
        <p:spPr>
          <a:xfrm>
            <a:off x="702825" y="3558775"/>
            <a:ext cx="1958100" cy="7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702825" y="3506365"/>
            <a:ext cx="195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C4043"/>
                </a:solidFill>
              </a:rPr>
              <a:t>Facing global challenges in </a:t>
            </a:r>
            <a:r>
              <a:rPr lang="en-GB" sz="1100" b="1">
                <a:solidFill>
                  <a:srgbClr val="3C4043"/>
                </a:solidFill>
              </a:rPr>
              <a:t>workplace safety: 340 million reported cases </a:t>
            </a:r>
            <a:r>
              <a:rPr lang="en-GB" sz="1100">
                <a:solidFill>
                  <a:srgbClr val="3C4043"/>
                </a:solidFill>
              </a:rPr>
              <a:t>annually</a:t>
            </a:r>
            <a:endParaRPr sz="1100"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7650" y="2589849"/>
            <a:ext cx="789750" cy="9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6417825" y="1882375"/>
            <a:ext cx="1958100" cy="59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6420415" y="1843831"/>
            <a:ext cx="204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C4043"/>
                </a:solidFill>
              </a:rPr>
              <a:t>$170 billion a year</a:t>
            </a:r>
            <a:r>
              <a:rPr lang="en-GB" sz="1100">
                <a:solidFill>
                  <a:srgbClr val="3C4043"/>
                </a:solidFill>
              </a:rPr>
              <a:t> spent on costs related to occupational injuries (Samir, 2022)</a:t>
            </a:r>
            <a:endParaRPr sz="1100"/>
          </a:p>
        </p:txBody>
      </p:sp>
      <p:sp>
        <p:nvSpPr>
          <p:cNvPr id="231" name="Google Shape;231;p28"/>
          <p:cNvSpPr/>
          <p:nvPr/>
        </p:nvSpPr>
        <p:spPr>
          <a:xfrm>
            <a:off x="6417825" y="3634975"/>
            <a:ext cx="1958100" cy="59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6421144" y="3594935"/>
            <a:ext cx="204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C4043"/>
                </a:solidFill>
              </a:rPr>
              <a:t>Important for </a:t>
            </a:r>
            <a:r>
              <a:rPr lang="en-GB" sz="1100" b="1">
                <a:solidFill>
                  <a:srgbClr val="3C4043"/>
                </a:solidFill>
              </a:rPr>
              <a:t>ARAMCO</a:t>
            </a:r>
            <a:r>
              <a:rPr lang="en-GB" sz="1100">
                <a:solidFill>
                  <a:srgbClr val="3C4043"/>
                </a:solidFill>
              </a:rPr>
              <a:t> to invest in proactive safety measures</a:t>
            </a:r>
            <a:endParaRPr sz="1100"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2000" y="1016425"/>
            <a:ext cx="789750" cy="7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7360" y="2650025"/>
            <a:ext cx="1233157" cy="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4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Injury Prevention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9" name="Google Shape;819;p64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820" name="Google Shape;820;p64"/>
          <p:cNvSpPr txBox="1"/>
          <p:nvPr/>
        </p:nvSpPr>
        <p:spPr>
          <a:xfrm>
            <a:off x="237300" y="3599525"/>
            <a:ext cx="28584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Targeted educational programs.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Simulation-based training and human factors engineering to reduce human error.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1" name="Google Shape;821;p64"/>
          <p:cNvSpPr txBox="1"/>
          <p:nvPr/>
        </p:nvSpPr>
        <p:spPr>
          <a:xfrm>
            <a:off x="84300" y="3280725"/>
            <a:ext cx="3164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latin typeface="Barlow"/>
                <a:ea typeface="Barlow"/>
                <a:cs typeface="Barlow"/>
                <a:sym typeface="Barlow"/>
              </a:rPr>
              <a:t>Incorrect Operation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2" name="Google Shape;822;p64"/>
          <p:cNvSpPr txBox="1"/>
          <p:nvPr/>
        </p:nvSpPr>
        <p:spPr>
          <a:xfrm>
            <a:off x="3134275" y="3599525"/>
            <a:ext cx="28584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Advanced training for HVL handling, emergency response drills.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Use of robotics for routine inspections and operations.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3" name="Google Shape;823;p64"/>
          <p:cNvSpPr txBox="1"/>
          <p:nvPr/>
        </p:nvSpPr>
        <p:spPr>
          <a:xfrm>
            <a:off x="2981275" y="3280725"/>
            <a:ext cx="3164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latin typeface="Barlow"/>
                <a:ea typeface="Barlow"/>
                <a:cs typeface="Barlow"/>
                <a:sym typeface="Barlow"/>
              </a:rPr>
              <a:t>Other HVL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4" name="Google Shape;824;p64"/>
          <p:cNvSpPr txBox="1"/>
          <p:nvPr/>
        </p:nvSpPr>
        <p:spPr>
          <a:xfrm>
            <a:off x="5997900" y="3599525"/>
            <a:ext cx="2858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High-sensitivity detectors and automated shutdown systems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Fire suppression technologies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5" name="Google Shape;825;p64"/>
          <p:cNvSpPr txBox="1"/>
          <p:nvPr/>
        </p:nvSpPr>
        <p:spPr>
          <a:xfrm>
            <a:off x="5844900" y="3280725"/>
            <a:ext cx="3164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>
                <a:latin typeface="Barlow"/>
                <a:ea typeface="Barlow"/>
                <a:cs typeface="Barlow"/>
                <a:sym typeface="Barlow"/>
              </a:rPr>
              <a:t>Liquid Explosion</a:t>
            </a:r>
            <a:endParaRPr b="1" u="sng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826" name="Google Shape;826;p64"/>
          <p:cNvGraphicFramePr/>
          <p:nvPr/>
        </p:nvGraphicFramePr>
        <p:xfrm>
          <a:off x="1515463" y="1399913"/>
          <a:ext cx="6113075" cy="1524254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17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Predicted Variable</a:t>
                      </a:r>
                      <a:endParaRPr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 anchor="ctr"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Most Significant Factors</a:t>
                      </a:r>
                      <a:endParaRPr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 anchor="ctr">
                    <a:solidFill>
                      <a:srgbClr val="2844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Fatalities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Cause Category: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OTHER OUTSIDE FORCE DAMAGE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Injuries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Cause Category: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INCORRECT OPERATION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Liquid Subtype: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OTHER HVL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arlow"/>
                          <a:ea typeface="Barlow"/>
                          <a:cs typeface="Barlow"/>
                          <a:sym typeface="Barlow"/>
                        </a:rPr>
                        <a:t>Liquid Explosion: </a:t>
                      </a:r>
                      <a:r>
                        <a:rPr lang="en-GB" i="1">
                          <a:latin typeface="Barlow"/>
                          <a:ea typeface="Barlow"/>
                          <a:cs typeface="Barlow"/>
                          <a:sym typeface="Barlow"/>
                        </a:rPr>
                        <a:t>Yes</a:t>
                      </a:r>
                      <a:endParaRPr i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27" name="Google Shape;827;p64"/>
          <p:cNvGrpSpPr/>
          <p:nvPr/>
        </p:nvGrpSpPr>
        <p:grpSpPr>
          <a:xfrm>
            <a:off x="405145" y="982304"/>
            <a:ext cx="306263" cy="306263"/>
            <a:chOff x="0" y="0"/>
            <a:chExt cx="812800" cy="812800"/>
          </a:xfrm>
        </p:grpSpPr>
        <p:sp>
          <p:nvSpPr>
            <p:cNvPr id="828" name="Google Shape;828;p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4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p64"/>
          <p:cNvSpPr/>
          <p:nvPr/>
        </p:nvSpPr>
        <p:spPr>
          <a:xfrm>
            <a:off x="511003" y="10408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31" name="Google Shape;831;p64"/>
          <p:cNvSpPr txBox="1"/>
          <p:nvPr/>
        </p:nvSpPr>
        <p:spPr>
          <a:xfrm>
            <a:off x="869299" y="948975"/>
            <a:ext cx="469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Pre-Accident: Preventative Strategies</a:t>
            </a:r>
            <a:endParaRPr sz="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Risk Assessment Matrix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7" name="Google Shape;837;p65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grpSp>
        <p:nvGrpSpPr>
          <p:cNvPr id="838" name="Google Shape;838;p65"/>
          <p:cNvGrpSpPr/>
          <p:nvPr/>
        </p:nvGrpSpPr>
        <p:grpSpPr>
          <a:xfrm>
            <a:off x="405145" y="909043"/>
            <a:ext cx="306263" cy="306263"/>
            <a:chOff x="0" y="0"/>
            <a:chExt cx="812800" cy="812800"/>
          </a:xfrm>
        </p:grpSpPr>
        <p:sp>
          <p:nvSpPr>
            <p:cNvPr id="839" name="Google Shape;839;p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5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65"/>
          <p:cNvSpPr/>
          <p:nvPr/>
        </p:nvSpPr>
        <p:spPr>
          <a:xfrm>
            <a:off x="511003" y="96762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2" name="Google Shape;842;p65"/>
          <p:cNvSpPr txBox="1"/>
          <p:nvPr/>
        </p:nvSpPr>
        <p:spPr>
          <a:xfrm>
            <a:off x="869300" y="900455"/>
            <a:ext cx="50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Post-Accident: Mitigative Recommendations</a:t>
            </a:r>
            <a:endParaRPr sz="700"/>
          </a:p>
        </p:txBody>
      </p:sp>
      <p:graphicFrame>
        <p:nvGraphicFramePr>
          <p:cNvPr id="843" name="Google Shape;843;p65"/>
          <p:cNvGraphicFramePr/>
          <p:nvPr/>
        </p:nvGraphicFramePr>
        <p:xfrm>
          <a:off x="405138" y="2670221"/>
          <a:ext cx="7349950" cy="208937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13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Predicted Severity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No Harm: 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Injuries Only: 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Fatalities: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7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Predicted Cost (in Percentile)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Cost &lt; 25: 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1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2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3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25 &lt; Cost &lt; 75: 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2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4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6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Cost &gt; 75: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3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6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9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4" name="Google Shape;844;p65"/>
          <p:cNvSpPr txBox="1"/>
          <p:nvPr/>
        </p:nvSpPr>
        <p:spPr>
          <a:xfrm>
            <a:off x="405150" y="1333850"/>
            <a:ext cx="7647900" cy="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Digital system uses our models to predict severity and cost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Risk score is calculated by multiplying severity and cost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Simple risk levels is intuitive and easy to use for all personnel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6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Tiered Emergency Responses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0" name="Google Shape;850;p66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grpSp>
        <p:nvGrpSpPr>
          <p:cNvPr id="851" name="Google Shape;851;p66"/>
          <p:cNvGrpSpPr/>
          <p:nvPr/>
        </p:nvGrpSpPr>
        <p:grpSpPr>
          <a:xfrm>
            <a:off x="405145" y="909043"/>
            <a:ext cx="306263" cy="306263"/>
            <a:chOff x="0" y="0"/>
            <a:chExt cx="812800" cy="812800"/>
          </a:xfrm>
        </p:grpSpPr>
        <p:sp>
          <p:nvSpPr>
            <p:cNvPr id="852" name="Google Shape;852;p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6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66"/>
          <p:cNvSpPr/>
          <p:nvPr/>
        </p:nvSpPr>
        <p:spPr>
          <a:xfrm>
            <a:off x="511003" y="96762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5" name="Google Shape;855;p66"/>
          <p:cNvSpPr txBox="1"/>
          <p:nvPr/>
        </p:nvSpPr>
        <p:spPr>
          <a:xfrm>
            <a:off x="869300" y="900455"/>
            <a:ext cx="5024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Post-Accident: Mitigative Recommendations</a:t>
            </a:r>
            <a:endParaRPr sz="700"/>
          </a:p>
        </p:txBody>
      </p:sp>
      <p:sp>
        <p:nvSpPr>
          <p:cNvPr id="856" name="Google Shape;856;p66"/>
          <p:cNvSpPr/>
          <p:nvPr/>
        </p:nvSpPr>
        <p:spPr>
          <a:xfrm>
            <a:off x="1842650" y="3710125"/>
            <a:ext cx="1360800" cy="408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Barlow"/>
                <a:ea typeface="Barlow"/>
                <a:cs typeface="Barlow"/>
                <a:sym typeface="Barlow"/>
              </a:rPr>
              <a:t>High Risk</a:t>
            </a:r>
            <a:endParaRPr sz="16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7" name="Google Shape;857;p66"/>
          <p:cNvSpPr/>
          <p:nvPr/>
        </p:nvSpPr>
        <p:spPr>
          <a:xfrm>
            <a:off x="1842650" y="4118425"/>
            <a:ext cx="1360800" cy="408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Barlow"/>
                <a:ea typeface="Barlow"/>
                <a:cs typeface="Barlow"/>
                <a:sym typeface="Barlow"/>
              </a:rPr>
              <a:t>Medium Risk</a:t>
            </a:r>
            <a:endParaRPr sz="16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8" name="Google Shape;858;p66"/>
          <p:cNvSpPr/>
          <p:nvPr/>
        </p:nvSpPr>
        <p:spPr>
          <a:xfrm>
            <a:off x="1842650" y="4526725"/>
            <a:ext cx="1360800" cy="408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Barlow"/>
                <a:ea typeface="Barlow"/>
                <a:cs typeface="Barlow"/>
                <a:sym typeface="Barlow"/>
              </a:rPr>
              <a:t>Low Risk</a:t>
            </a:r>
            <a:endParaRPr sz="16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9" name="Google Shape;859;p66"/>
          <p:cNvSpPr txBox="1"/>
          <p:nvPr/>
        </p:nvSpPr>
        <p:spPr>
          <a:xfrm>
            <a:off x="3419900" y="3806575"/>
            <a:ext cx="603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E.g. Large-scale evacuations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0" name="Google Shape;860;p66"/>
          <p:cNvSpPr txBox="1"/>
          <p:nvPr/>
        </p:nvSpPr>
        <p:spPr>
          <a:xfrm>
            <a:off x="3419900" y="4623175"/>
            <a:ext cx="603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E.g. Specific machinery shut-offs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1" name="Google Shape;861;p66"/>
          <p:cNvSpPr txBox="1"/>
          <p:nvPr/>
        </p:nvSpPr>
        <p:spPr>
          <a:xfrm>
            <a:off x="3419900" y="4214875"/>
            <a:ext cx="6034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"/>
                <a:ea typeface="Barlow"/>
                <a:cs typeface="Barlow"/>
                <a:sym typeface="Barlow"/>
              </a:rPr>
              <a:t>E.g. Complete plant shutdown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862" name="Google Shape;862;p66"/>
          <p:cNvGraphicFramePr/>
          <p:nvPr/>
        </p:nvGraphicFramePr>
        <p:xfrm>
          <a:off x="510988" y="1319046"/>
          <a:ext cx="7349950" cy="2089375"/>
        </p:xfrm>
        <a:graphic>
          <a:graphicData uri="http://schemas.openxmlformats.org/drawingml/2006/table">
            <a:tbl>
              <a:tblPr>
                <a:noFill/>
                <a:tableStyleId>{F913D957-7DF8-405D-88E2-A0958405950D}</a:tableStyleId>
              </a:tblPr>
              <a:tblGrid>
                <a:gridCol w="13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Predicted Severity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No Harm: 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Injuries Only: 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Fatalities: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7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Predicted Cost (in Percentile)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Cost &lt; 25: 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1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2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3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25 &lt; Cost &lt; 75: 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2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4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6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Cost &gt; 75: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8443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3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6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i="1"/>
                        <a:t>9</a:t>
                      </a:r>
                      <a:endParaRPr i="1"/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7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Expected Outcomes</a:t>
            </a:r>
            <a:endParaRPr sz="700"/>
          </a:p>
        </p:txBody>
      </p:sp>
      <p:sp>
        <p:nvSpPr>
          <p:cNvPr id="868" name="Google Shape;868;p67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869" name="Google Shape;869;p67"/>
          <p:cNvSpPr txBox="1"/>
          <p:nvPr/>
        </p:nvSpPr>
        <p:spPr>
          <a:xfrm>
            <a:off x="405150" y="955850"/>
            <a:ext cx="82833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Pre-accident: Fatalities and Injuries Reduction</a:t>
            </a:r>
            <a:endParaRPr sz="1800" b="1">
              <a:solidFill>
                <a:srgbClr val="1D7E7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Assuming a complete reduction the significant factors with all else equal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Calculate probability of occurrence using logistic regression model coefficients.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Injuries</a:t>
            </a: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- 11.46% probability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Fatalities</a:t>
            </a: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- 95.88% probability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However, in reality the other factors are unlikely to remain constant, and the reduction will likely be less drastic.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8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Expected Outcomes</a:t>
            </a:r>
            <a:endParaRPr sz="700"/>
          </a:p>
        </p:txBody>
      </p:sp>
      <p:sp>
        <p:nvSpPr>
          <p:cNvPr id="875" name="Google Shape;875;p68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876" name="Google Shape;876;p68"/>
          <p:cNvSpPr txBox="1"/>
          <p:nvPr/>
        </p:nvSpPr>
        <p:spPr>
          <a:xfrm>
            <a:off x="405150" y="955850"/>
            <a:ext cx="828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Post-accident: Risk Assessment Matrix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7" name="Google Shape;877;p68"/>
          <p:cNvSpPr txBox="1"/>
          <p:nvPr/>
        </p:nvSpPr>
        <p:spPr>
          <a:xfrm>
            <a:off x="1719450" y="1826650"/>
            <a:ext cx="71505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Real-time outlook </a:t>
            </a: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through current risk factors and likely outcomes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Uses early warning signs or trigger events to prevent the accidents from escalating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Easy interpretability and visualisation</a:t>
            </a: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helps to align entire team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Allows even non-technical personnel to understand risks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-GB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Guides them to what specific actions need to be taken</a:t>
            </a:r>
            <a:endParaRPr/>
          </a:p>
        </p:txBody>
      </p:sp>
      <p:pic>
        <p:nvPicPr>
          <p:cNvPr id="878" name="Google Shape;8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50" y="1992300"/>
            <a:ext cx="944975" cy="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50" y="3512025"/>
            <a:ext cx="944975" cy="9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9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Comparison with Existing Solutions</a:t>
            </a:r>
            <a:endParaRPr sz="700"/>
          </a:p>
        </p:txBody>
      </p:sp>
      <p:sp>
        <p:nvSpPr>
          <p:cNvPr id="885" name="Google Shape;885;p69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886" name="Google Shape;886;p69"/>
          <p:cNvSpPr txBox="1"/>
          <p:nvPr/>
        </p:nvSpPr>
        <p:spPr>
          <a:xfrm>
            <a:off x="586750" y="1740249"/>
            <a:ext cx="16080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Safety Management System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9"/>
          <p:cNvSpPr txBox="1"/>
          <p:nvPr/>
        </p:nvSpPr>
        <p:spPr>
          <a:xfrm>
            <a:off x="586750" y="3701450"/>
            <a:ext cx="16080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Automation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9"/>
          <p:cNvSpPr txBox="1"/>
          <p:nvPr/>
        </p:nvSpPr>
        <p:spPr>
          <a:xfrm>
            <a:off x="3089475" y="835774"/>
            <a:ext cx="1608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Current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9"/>
          <p:cNvSpPr txBox="1"/>
          <p:nvPr/>
        </p:nvSpPr>
        <p:spPr>
          <a:xfrm>
            <a:off x="6032675" y="835774"/>
            <a:ext cx="1736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Recommendations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2496075" y="3599750"/>
            <a:ext cx="2794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Unmanned Aerial Vehicles (UAV) to inspect high-rise equipment (e.g. flare tips) to reduce human risk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1" name="Google Shape;891;p69"/>
          <p:cNvSpPr txBox="1"/>
          <p:nvPr/>
        </p:nvSpPr>
        <p:spPr>
          <a:xfrm>
            <a:off x="2496075" y="1313074"/>
            <a:ext cx="27948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Identifies and mitigates risks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Strong safety culture to protect employees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Safety reviews and annual site visits by top management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2" name="Google Shape;892;p69"/>
          <p:cNvSpPr txBox="1"/>
          <p:nvPr/>
        </p:nvSpPr>
        <p:spPr>
          <a:xfrm>
            <a:off x="5503625" y="1313074"/>
            <a:ext cx="27948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Risk assessment matrix can be a valuable addition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Fast and easy use, leading to a rapid response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Educational programmes to prevent incorrect operation are in line with current safety culture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3" name="Google Shape;893;p69"/>
          <p:cNvSpPr txBox="1"/>
          <p:nvPr/>
        </p:nvSpPr>
        <p:spPr>
          <a:xfrm>
            <a:off x="5503625" y="3599750"/>
            <a:ext cx="27948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HVLs using of robotics is an extension of this initiative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Expand from UAVs to other types of robotics.</a:t>
            </a:r>
            <a:endParaRPr/>
          </a:p>
        </p:txBody>
      </p:sp>
      <p:cxnSp>
        <p:nvCxnSpPr>
          <p:cNvPr id="894" name="Google Shape;894;p69"/>
          <p:cNvCxnSpPr/>
          <p:nvPr/>
        </p:nvCxnSpPr>
        <p:spPr>
          <a:xfrm rot="10800000" flipH="1">
            <a:off x="405152" y="3488385"/>
            <a:ext cx="8253900" cy="16800"/>
          </a:xfrm>
          <a:prstGeom prst="straightConnector1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0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Comparison with Existing Solutions</a:t>
            </a:r>
            <a:endParaRPr sz="700"/>
          </a:p>
        </p:txBody>
      </p:sp>
      <p:sp>
        <p:nvSpPr>
          <p:cNvPr id="900" name="Google Shape;900;p70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  <p:sp>
        <p:nvSpPr>
          <p:cNvPr id="901" name="Google Shape;901;p70"/>
          <p:cNvSpPr txBox="1"/>
          <p:nvPr/>
        </p:nvSpPr>
        <p:spPr>
          <a:xfrm>
            <a:off x="586750" y="1729862"/>
            <a:ext cx="16080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Lifesaving Rules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0"/>
          <p:cNvSpPr txBox="1"/>
          <p:nvPr/>
        </p:nvSpPr>
        <p:spPr>
          <a:xfrm>
            <a:off x="586750" y="3452075"/>
            <a:ext cx="16080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`Other Outside Force Damage`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0"/>
          <p:cNvSpPr txBox="1"/>
          <p:nvPr/>
        </p:nvSpPr>
        <p:spPr>
          <a:xfrm>
            <a:off x="3089475" y="1064374"/>
            <a:ext cx="1608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Current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0"/>
          <p:cNvSpPr txBox="1"/>
          <p:nvPr/>
        </p:nvSpPr>
        <p:spPr>
          <a:xfrm>
            <a:off x="6032675" y="1064374"/>
            <a:ext cx="1736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D7E74"/>
                </a:solidFill>
                <a:latin typeface="Barlow"/>
                <a:ea typeface="Barlow"/>
                <a:cs typeface="Barlow"/>
                <a:sym typeface="Barlow"/>
              </a:rPr>
              <a:t>Recommendations</a:t>
            </a:r>
            <a:endParaRPr b="1">
              <a:solidFill>
                <a:srgbClr val="1D7E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0"/>
          <p:cNvSpPr txBox="1"/>
          <p:nvPr/>
        </p:nvSpPr>
        <p:spPr>
          <a:xfrm>
            <a:off x="2496075" y="3523550"/>
            <a:ext cx="27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public initiatives found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6" name="Google Shape;906;p70"/>
          <p:cNvSpPr txBox="1"/>
          <p:nvPr/>
        </p:nvSpPr>
        <p:spPr>
          <a:xfrm>
            <a:off x="2496075" y="1541674"/>
            <a:ext cx="27948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Data-driven Lifesaving Rules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Covers the 8 most hazardous activities at the company.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7" name="Google Shape;907;p70"/>
          <p:cNvSpPr txBox="1"/>
          <p:nvPr/>
        </p:nvSpPr>
        <p:spPr>
          <a:xfrm>
            <a:off x="5503625" y="1541674"/>
            <a:ext cx="2794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CART model’s variables can also be used to add on to current lifesaving rules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Improves efficacy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8" name="Google Shape;908;p70"/>
          <p:cNvSpPr txBox="1"/>
          <p:nvPr/>
        </p:nvSpPr>
        <p:spPr>
          <a:xfrm>
            <a:off x="5503625" y="3523550"/>
            <a:ext cx="2794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Infrastructural upgrades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Early detection sensors</a:t>
            </a:r>
            <a:endParaRPr/>
          </a:p>
        </p:txBody>
      </p:sp>
      <p:cxnSp>
        <p:nvCxnSpPr>
          <p:cNvPr id="909" name="Google Shape;909;p70"/>
          <p:cNvCxnSpPr/>
          <p:nvPr/>
        </p:nvCxnSpPr>
        <p:spPr>
          <a:xfrm rot="10800000" flipH="1">
            <a:off x="419852" y="3180885"/>
            <a:ext cx="8253900" cy="16800"/>
          </a:xfrm>
          <a:prstGeom prst="straightConnector1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1"/>
          <p:cNvSpPr/>
          <p:nvPr/>
        </p:nvSpPr>
        <p:spPr>
          <a:xfrm rot="5400000">
            <a:off x="3827345" y="976209"/>
            <a:ext cx="345440" cy="7992221"/>
          </a:xfrm>
          <a:custGeom>
            <a:avLst/>
            <a:gdLst/>
            <a:ahLst/>
            <a:cxnLst/>
            <a:rect l="l" t="t" r="r" b="b"/>
            <a:pathLst>
              <a:path w="812800" h="4211974" extrusionOk="0">
                <a:moveTo>
                  <a:pt x="0" y="0"/>
                </a:moveTo>
                <a:lnTo>
                  <a:pt x="812800" y="0"/>
                </a:lnTo>
                <a:lnTo>
                  <a:pt x="812800" y="4211974"/>
                </a:lnTo>
                <a:lnTo>
                  <a:pt x="0" y="4211974"/>
                </a:lnTo>
                <a:close/>
              </a:path>
            </a:pathLst>
          </a:custGeom>
          <a:solidFill>
            <a:srgbClr val="2D3134"/>
          </a:solidFill>
          <a:ln>
            <a:noFill/>
          </a:ln>
        </p:spPr>
      </p:sp>
      <p:sp>
        <p:nvSpPr>
          <p:cNvPr id="915" name="Google Shape;915;p71"/>
          <p:cNvSpPr/>
          <p:nvPr/>
        </p:nvSpPr>
        <p:spPr>
          <a:xfrm rot="5400000">
            <a:off x="8387968" y="4391183"/>
            <a:ext cx="359664" cy="1151799"/>
          </a:xfrm>
          <a:custGeom>
            <a:avLst/>
            <a:gdLst/>
            <a:ahLst/>
            <a:cxnLst/>
            <a:rect l="l" t="t" r="r" b="b"/>
            <a:pathLst>
              <a:path w="812800" h="604619" extrusionOk="0">
                <a:moveTo>
                  <a:pt x="0" y="0"/>
                </a:moveTo>
                <a:lnTo>
                  <a:pt x="812800" y="0"/>
                </a:lnTo>
                <a:lnTo>
                  <a:pt x="812800" y="604619"/>
                </a:lnTo>
                <a:lnTo>
                  <a:pt x="0" y="604619"/>
                </a:lnTo>
                <a:close/>
              </a:path>
            </a:pathLst>
          </a:custGeom>
          <a:solidFill>
            <a:srgbClr val="2A8D87"/>
          </a:solidFill>
          <a:ln>
            <a:noFill/>
          </a:ln>
        </p:spPr>
      </p:sp>
      <p:sp>
        <p:nvSpPr>
          <p:cNvPr id="916" name="Google Shape;916;p71"/>
          <p:cNvSpPr txBox="1"/>
          <p:nvPr/>
        </p:nvSpPr>
        <p:spPr>
          <a:xfrm>
            <a:off x="5933313" y="1521358"/>
            <a:ext cx="2424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Highly Imbalanced Data</a:t>
            </a:r>
            <a:endParaRPr sz="700"/>
          </a:p>
        </p:txBody>
      </p:sp>
      <p:grpSp>
        <p:nvGrpSpPr>
          <p:cNvPr id="917" name="Google Shape;917;p71"/>
          <p:cNvGrpSpPr/>
          <p:nvPr/>
        </p:nvGrpSpPr>
        <p:grpSpPr>
          <a:xfrm rot="120108">
            <a:off x="7481607" y="-697253"/>
            <a:ext cx="1021500" cy="1021500"/>
            <a:chOff x="0" y="0"/>
            <a:chExt cx="812800" cy="812800"/>
          </a:xfrm>
        </p:grpSpPr>
        <p:sp>
          <p:nvSpPr>
            <p:cNvPr id="918" name="Google Shape;918;p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71"/>
          <p:cNvSpPr txBox="1"/>
          <p:nvPr/>
        </p:nvSpPr>
        <p:spPr>
          <a:xfrm>
            <a:off x="1809599" y="250258"/>
            <a:ext cx="55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99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00" b="1">
                <a:latin typeface="Barlow"/>
                <a:ea typeface="Barlow"/>
                <a:cs typeface="Barlow"/>
                <a:sym typeface="Barlow"/>
              </a:rPr>
              <a:t>Limitations</a:t>
            </a:r>
            <a:endParaRPr sz="30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5" name="Google Shape;925;p71"/>
          <p:cNvSpPr txBox="1"/>
          <p:nvPr/>
        </p:nvSpPr>
        <p:spPr>
          <a:xfrm>
            <a:off x="575850" y="4034851"/>
            <a:ext cx="7992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Future Improvements: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from Aramco for their accidents </a:t>
            </a:r>
            <a:r>
              <a:rPr lang="en-GB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→ </a:t>
            </a:r>
            <a:r>
              <a:rPr lang="en-GB" sz="1600" i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Accurate models for Aramco accidents</a:t>
            </a:r>
            <a:endParaRPr sz="1600" i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26" name="Google Shape;926;p71"/>
          <p:cNvGrpSpPr/>
          <p:nvPr/>
        </p:nvGrpSpPr>
        <p:grpSpPr>
          <a:xfrm>
            <a:off x="630875" y="927750"/>
            <a:ext cx="3649125" cy="3105000"/>
            <a:chOff x="630875" y="927750"/>
            <a:chExt cx="3649125" cy="3105000"/>
          </a:xfrm>
        </p:grpSpPr>
        <p:sp>
          <p:nvSpPr>
            <p:cNvPr id="927" name="Google Shape;927;p71"/>
            <p:cNvSpPr/>
            <p:nvPr/>
          </p:nvSpPr>
          <p:spPr>
            <a:xfrm>
              <a:off x="630875" y="927750"/>
              <a:ext cx="940200" cy="3105000"/>
            </a:xfrm>
            <a:prstGeom prst="rect">
              <a:avLst/>
            </a:prstGeom>
            <a:noFill/>
            <a:ln w="9525" cap="flat" cmpd="sng">
              <a:solidFill>
                <a:srgbClr val="24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71"/>
            <p:cNvSpPr/>
            <p:nvPr/>
          </p:nvSpPr>
          <p:spPr>
            <a:xfrm>
              <a:off x="1571000" y="927750"/>
              <a:ext cx="2709000" cy="3105000"/>
            </a:xfrm>
            <a:prstGeom prst="rect">
              <a:avLst/>
            </a:prstGeom>
            <a:solidFill>
              <a:srgbClr val="2A8D87"/>
            </a:solidFill>
            <a:ln w="9525" cap="flat" cmpd="sng">
              <a:solidFill>
                <a:srgbClr val="2424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9" name="Google Shape;929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63" y="2225027"/>
              <a:ext cx="693425" cy="69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71"/>
            <p:cNvSpPr txBox="1"/>
            <p:nvPr/>
          </p:nvSpPr>
          <p:spPr>
            <a:xfrm>
              <a:off x="1713039" y="1103034"/>
              <a:ext cx="24249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23992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800" b="1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rPr>
                <a:t>Data Specificity</a:t>
              </a:r>
              <a:endParaRPr sz="18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31" name="Google Shape;931;p71"/>
            <p:cNvSpPr txBox="1"/>
            <p:nvPr/>
          </p:nvSpPr>
          <p:spPr>
            <a:xfrm>
              <a:off x="1642100" y="1521350"/>
              <a:ext cx="2566800" cy="21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60000" lvl="0" indent="-311150" algn="l" rtl="0">
                <a:lnSpc>
                  <a:spcPct val="123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F1F1EF"/>
                </a:buClr>
                <a:buSzPts val="1300"/>
                <a:buFont typeface="Barlow"/>
                <a:buChar char="●"/>
              </a:pPr>
              <a:r>
                <a:rPr lang="en-GB"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rPr>
                <a:t>No public data for Aramco &amp; used United States pipeline accidents. </a:t>
              </a:r>
              <a:endParaRPr sz="1300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360000" lvl="0" indent="-311150" algn="l" rtl="0">
                <a:lnSpc>
                  <a:spcPct val="123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F1F1EF"/>
                </a:buClr>
                <a:buSzPts val="1300"/>
                <a:buFont typeface="Barlow"/>
                <a:buChar char="●"/>
              </a:pPr>
              <a:r>
                <a:rPr lang="en-GB"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rPr>
                <a:t>Might not be reflective of Aramco due to differences in companies and locations</a:t>
              </a:r>
              <a:endParaRPr sz="1300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360000" lvl="0" indent="-311150" algn="l" rtl="0">
                <a:lnSpc>
                  <a:spcPct val="123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F1F1EF"/>
                </a:buClr>
                <a:buSzPts val="1300"/>
                <a:buFont typeface="Barlow"/>
                <a:buChar char="●"/>
              </a:pPr>
              <a:r>
                <a:rPr lang="en-GB"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rPr>
                <a:t>Could have more factors that affect accidents but are not found in our dataset.</a:t>
              </a:r>
              <a:endParaRPr sz="1300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932" name="Google Shape;932;p71"/>
          <p:cNvGrpSpPr/>
          <p:nvPr/>
        </p:nvGrpSpPr>
        <p:grpSpPr>
          <a:xfrm>
            <a:off x="4919025" y="891738"/>
            <a:ext cx="3649125" cy="3105000"/>
            <a:chOff x="5494575" y="844963"/>
            <a:chExt cx="3649125" cy="3105000"/>
          </a:xfrm>
        </p:grpSpPr>
        <p:grpSp>
          <p:nvGrpSpPr>
            <p:cNvPr id="933" name="Google Shape;933;p71"/>
            <p:cNvGrpSpPr/>
            <p:nvPr/>
          </p:nvGrpSpPr>
          <p:grpSpPr>
            <a:xfrm>
              <a:off x="5494575" y="844963"/>
              <a:ext cx="3649125" cy="3105000"/>
              <a:chOff x="630875" y="927750"/>
              <a:chExt cx="3649125" cy="3105000"/>
            </a:xfrm>
          </p:grpSpPr>
          <p:sp>
            <p:nvSpPr>
              <p:cNvPr id="934" name="Google Shape;934;p71"/>
              <p:cNvSpPr/>
              <p:nvPr/>
            </p:nvSpPr>
            <p:spPr>
              <a:xfrm>
                <a:off x="630875" y="927750"/>
                <a:ext cx="940200" cy="3105000"/>
              </a:xfrm>
              <a:prstGeom prst="rect">
                <a:avLst/>
              </a:prstGeom>
              <a:noFill/>
              <a:ln w="9525" cap="flat" cmpd="sng">
                <a:solidFill>
                  <a:srgbClr val="2424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71"/>
              <p:cNvSpPr/>
              <p:nvPr/>
            </p:nvSpPr>
            <p:spPr>
              <a:xfrm>
                <a:off x="1571000" y="927750"/>
                <a:ext cx="2709000" cy="3105000"/>
              </a:xfrm>
              <a:prstGeom prst="rect">
                <a:avLst/>
              </a:prstGeom>
              <a:solidFill>
                <a:srgbClr val="2A8D87"/>
              </a:solidFill>
              <a:ln w="9525" cap="flat" cmpd="sng">
                <a:solidFill>
                  <a:srgbClr val="2424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71"/>
              <p:cNvSpPr txBox="1"/>
              <p:nvPr/>
            </p:nvSpPr>
            <p:spPr>
              <a:xfrm>
                <a:off x="1713039" y="1103034"/>
                <a:ext cx="24249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lnSpc>
                    <a:spcPct val="123992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GB" sz="1800" b="1">
                    <a:solidFill>
                      <a:srgbClr val="F1F1EF"/>
                    </a:solidFill>
                    <a:latin typeface="Barlow"/>
                    <a:ea typeface="Barlow"/>
                    <a:cs typeface="Barlow"/>
                    <a:sym typeface="Barlow"/>
                  </a:rPr>
                  <a:t>Highly Imbalanced Data</a:t>
                </a:r>
                <a:endParaRPr sz="1800" b="1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937" name="Google Shape;937;p71"/>
              <p:cNvSpPr txBox="1"/>
              <p:nvPr/>
            </p:nvSpPr>
            <p:spPr>
              <a:xfrm>
                <a:off x="1642100" y="1687188"/>
                <a:ext cx="2566800" cy="193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60000" lvl="0" indent="-311150" algn="l" rtl="0">
                  <a:lnSpc>
                    <a:spcPct val="1239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1F1EF"/>
                  </a:buClr>
                  <a:buSzPts val="1300"/>
                  <a:buFont typeface="Barlow"/>
                  <a:buChar char="●"/>
                </a:pPr>
                <a:r>
                  <a:rPr lang="en-GB" sz="1300">
                    <a:solidFill>
                      <a:srgbClr val="F1F1EF"/>
                    </a:solidFill>
                    <a:latin typeface="Barlow"/>
                    <a:ea typeface="Barlow"/>
                    <a:cs typeface="Barlow"/>
                    <a:sym typeface="Barlow"/>
                  </a:rPr>
                  <a:t>Only a few observations of data having any injuries or fatalities. </a:t>
                </a:r>
                <a:endParaRPr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marL="360000" lvl="0" indent="-311150" algn="l" rtl="0">
                  <a:lnSpc>
                    <a:spcPct val="1239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1F1EF"/>
                  </a:buClr>
                  <a:buSzPts val="1300"/>
                  <a:buFont typeface="Barlow"/>
                  <a:buChar char="●"/>
                </a:pPr>
                <a:r>
                  <a:rPr lang="en-GB" sz="1300">
                    <a:solidFill>
                      <a:srgbClr val="F1F1EF"/>
                    </a:solidFill>
                    <a:latin typeface="Barlow"/>
                    <a:ea typeface="Barlow"/>
                    <a:cs typeface="Barlow"/>
                    <a:sym typeface="Barlow"/>
                  </a:rPr>
                  <a:t>Models predictions may be inaccurate</a:t>
                </a:r>
                <a:endParaRPr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marL="360000" lvl="0" indent="-311150" algn="l" rtl="0">
                  <a:lnSpc>
                    <a:spcPct val="1239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1F1EF"/>
                  </a:buClr>
                  <a:buSzPts val="1300"/>
                  <a:buFont typeface="Barlow"/>
                  <a:buChar char="●"/>
                </a:pPr>
                <a:r>
                  <a:rPr lang="en-GB" sz="1300">
                    <a:solidFill>
                      <a:srgbClr val="F1F1EF"/>
                    </a:solidFill>
                    <a:latin typeface="Barlow"/>
                    <a:ea typeface="Barlow"/>
                    <a:cs typeface="Barlow"/>
                    <a:sym typeface="Barlow"/>
                  </a:rPr>
                  <a:t>Significant factors that influence fatalities and injuries could be inaccurate</a:t>
                </a:r>
                <a:endParaRPr sz="1300">
                  <a:solidFill>
                    <a:srgbClr val="F1F1EF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pic>
          <p:nvPicPr>
            <p:cNvPr id="938" name="Google Shape;93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1950" y="2087124"/>
              <a:ext cx="620722" cy="62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900;p70">
            <a:extLst>
              <a:ext uri="{FF2B5EF4-FFF2-40B4-BE49-F238E27FC236}">
                <a16:creationId xmlns:a16="http://schemas.microsoft.com/office/drawing/2014/main" id="{94EECEE5-43EC-67BE-8A35-F417002436BD}"/>
              </a:ext>
            </a:extLst>
          </p:cNvPr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Qin Zhi</a:t>
            </a:r>
            <a:endParaRPr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3" name="Google Shape;943;p72"/>
          <p:cNvCxnSpPr/>
          <p:nvPr/>
        </p:nvCxnSpPr>
        <p:spPr>
          <a:xfrm rot="-5400000">
            <a:off x="-2282302" y="2586754"/>
            <a:ext cx="557901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4" name="Google Shape;944;p72"/>
          <p:cNvCxnSpPr/>
          <p:nvPr/>
        </p:nvCxnSpPr>
        <p:spPr>
          <a:xfrm>
            <a:off x="-297311" y="4402693"/>
            <a:ext cx="978469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5" name="Google Shape;945;p72"/>
          <p:cNvGrpSpPr/>
          <p:nvPr/>
        </p:nvGrpSpPr>
        <p:grpSpPr>
          <a:xfrm>
            <a:off x="4825558" y="-412963"/>
            <a:ext cx="1021492" cy="1021492"/>
            <a:chOff x="0" y="0"/>
            <a:chExt cx="812800" cy="812800"/>
          </a:xfrm>
        </p:grpSpPr>
        <p:sp>
          <p:nvSpPr>
            <p:cNvPr id="946" name="Google Shape;946;p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72"/>
          <p:cNvSpPr/>
          <p:nvPr/>
        </p:nvSpPr>
        <p:spPr>
          <a:xfrm>
            <a:off x="5499313" y="-10287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9" name="Google Shape;949;p72"/>
          <p:cNvSpPr/>
          <p:nvPr/>
        </p:nvSpPr>
        <p:spPr>
          <a:xfrm>
            <a:off x="7115596" y="0"/>
            <a:ext cx="2028404" cy="5143500"/>
          </a:xfrm>
          <a:custGeom>
            <a:avLst/>
            <a:gdLst/>
            <a:ahLst/>
            <a:cxnLst/>
            <a:rect l="l" t="t" r="r" b="b"/>
            <a:pathLst>
              <a:path w="4056808" h="10287000" extrusionOk="0">
                <a:moveTo>
                  <a:pt x="0" y="0"/>
                </a:moveTo>
                <a:lnTo>
                  <a:pt x="4056808" y="0"/>
                </a:lnTo>
                <a:lnTo>
                  <a:pt x="40568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468" r="-34470"/>
            </a:stretch>
          </a:blipFill>
          <a:ln>
            <a:noFill/>
          </a:ln>
        </p:spPr>
      </p:sp>
      <p:grpSp>
        <p:nvGrpSpPr>
          <p:cNvPr id="950" name="Google Shape;950;p72"/>
          <p:cNvGrpSpPr/>
          <p:nvPr/>
        </p:nvGrpSpPr>
        <p:grpSpPr>
          <a:xfrm>
            <a:off x="7115596" y="-308171"/>
            <a:ext cx="2871627" cy="5669429"/>
            <a:chOff x="0" y="-47625"/>
            <a:chExt cx="1512626" cy="2986366"/>
          </a:xfrm>
        </p:grpSpPr>
        <p:sp>
          <p:nvSpPr>
            <p:cNvPr id="951" name="Google Shape;951;p72"/>
            <p:cNvSpPr/>
            <p:nvPr/>
          </p:nvSpPr>
          <p:spPr>
            <a:xfrm>
              <a:off x="0" y="0"/>
              <a:ext cx="1512626" cy="2938741"/>
            </a:xfrm>
            <a:custGeom>
              <a:avLst/>
              <a:gdLst/>
              <a:ahLst/>
              <a:cxnLst/>
              <a:rect l="l" t="t" r="r" b="b"/>
              <a:pathLst>
                <a:path w="1512626" h="2938741" extrusionOk="0">
                  <a:moveTo>
                    <a:pt x="0" y="0"/>
                  </a:moveTo>
                  <a:lnTo>
                    <a:pt x="1512626" y="0"/>
                  </a:lnTo>
                  <a:lnTo>
                    <a:pt x="1512626" y="2938741"/>
                  </a:lnTo>
                  <a:lnTo>
                    <a:pt x="0" y="2938741"/>
                  </a:lnTo>
                  <a:close/>
                </a:path>
              </a:pathLst>
            </a:custGeom>
            <a:solidFill>
              <a:srgbClr val="28443B">
                <a:alpha val="78823"/>
              </a:srgbClr>
            </a:solidFill>
            <a:ln>
              <a:noFill/>
            </a:ln>
          </p:spPr>
        </p:sp>
        <p:sp>
          <p:nvSpPr>
            <p:cNvPr id="952" name="Google Shape;952;p72"/>
            <p:cNvSpPr txBox="1"/>
            <p:nvPr/>
          </p:nvSpPr>
          <p:spPr>
            <a:xfrm>
              <a:off x="0" y="-47625"/>
              <a:ext cx="1512626" cy="298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72"/>
          <p:cNvGrpSpPr/>
          <p:nvPr/>
        </p:nvGrpSpPr>
        <p:grpSpPr>
          <a:xfrm>
            <a:off x="6317950" y="923669"/>
            <a:ext cx="210063" cy="210063"/>
            <a:chOff x="0" y="0"/>
            <a:chExt cx="812800" cy="812800"/>
          </a:xfrm>
        </p:grpSpPr>
        <p:sp>
          <p:nvSpPr>
            <p:cNvPr id="954" name="Google Shape;954;p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72"/>
          <p:cNvGrpSpPr/>
          <p:nvPr/>
        </p:nvGrpSpPr>
        <p:grpSpPr>
          <a:xfrm>
            <a:off x="1276574" y="4012855"/>
            <a:ext cx="779677" cy="779677"/>
            <a:chOff x="0" y="0"/>
            <a:chExt cx="812800" cy="812800"/>
          </a:xfrm>
        </p:grpSpPr>
        <p:sp>
          <p:nvSpPr>
            <p:cNvPr id="957" name="Google Shape;957;p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p72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0" name="Google Shape;960;p72"/>
          <p:cNvSpPr txBox="1"/>
          <p:nvPr/>
        </p:nvSpPr>
        <p:spPr>
          <a:xfrm>
            <a:off x="1276574" y="2112990"/>
            <a:ext cx="5146408" cy="74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Current Solutions</a:t>
            </a:r>
            <a:endParaRPr sz="31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Jo Wee</a:t>
            </a:r>
            <a:endParaRPr sz="7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8" y="4048229"/>
            <a:ext cx="1742492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4">
            <a:alphaModFix/>
          </a:blip>
          <a:srcRect t="3967" b="5023"/>
          <a:stretch/>
        </p:blipFill>
        <p:spPr>
          <a:xfrm>
            <a:off x="405150" y="1121125"/>
            <a:ext cx="3699625" cy="25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4727400" y="957525"/>
            <a:ext cx="3772500" cy="95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4832700" y="1008525"/>
            <a:ext cx="3561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Multilingual Safety Campaign</a:t>
            </a:r>
            <a:endParaRPr sz="2500"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5" name="Google Shape;245;p29"/>
          <p:cNvGrpSpPr/>
          <p:nvPr/>
        </p:nvGrpSpPr>
        <p:grpSpPr>
          <a:xfrm>
            <a:off x="4988120" y="2281004"/>
            <a:ext cx="306263" cy="306263"/>
            <a:chOff x="0" y="0"/>
            <a:chExt cx="812800" cy="812800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9"/>
          <p:cNvSpPr/>
          <p:nvPr/>
        </p:nvSpPr>
        <p:spPr>
          <a:xfrm>
            <a:off x="5093978" y="23395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29"/>
          <p:cNvSpPr txBox="1"/>
          <p:nvPr/>
        </p:nvSpPr>
        <p:spPr>
          <a:xfrm>
            <a:off x="5452275" y="2247675"/>
            <a:ext cx="32361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Aims to mitigate over 90% of injury-caused accidents</a:t>
            </a:r>
            <a:endParaRPr sz="700"/>
          </a:p>
        </p:txBody>
      </p:sp>
      <p:grpSp>
        <p:nvGrpSpPr>
          <p:cNvPr id="250" name="Google Shape;250;p29"/>
          <p:cNvGrpSpPr/>
          <p:nvPr/>
        </p:nvGrpSpPr>
        <p:grpSpPr>
          <a:xfrm>
            <a:off x="4988120" y="3271604"/>
            <a:ext cx="306263" cy="306263"/>
            <a:chOff x="0" y="0"/>
            <a:chExt cx="812800" cy="812800"/>
          </a:xfrm>
        </p:grpSpPr>
        <p:sp>
          <p:nvSpPr>
            <p:cNvPr id="251" name="Google Shape;251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9"/>
          <p:cNvSpPr/>
          <p:nvPr/>
        </p:nvSpPr>
        <p:spPr>
          <a:xfrm>
            <a:off x="5093978" y="33301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29"/>
          <p:cNvSpPr txBox="1"/>
          <p:nvPr/>
        </p:nvSpPr>
        <p:spPr>
          <a:xfrm>
            <a:off x="5452275" y="3238275"/>
            <a:ext cx="32361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Prone to translation inaccuracies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Opportunity Statement</a:t>
            </a:r>
            <a:endParaRPr sz="700"/>
          </a:p>
        </p:txBody>
      </p:sp>
      <p:sp>
        <p:nvSpPr>
          <p:cNvPr id="260" name="Google Shape;260;p30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Jo Wee</a:t>
            </a:r>
            <a:endParaRPr sz="700"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1" y="4171279"/>
            <a:ext cx="1742492" cy="109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0"/>
          <p:cNvGrpSpPr/>
          <p:nvPr/>
        </p:nvGrpSpPr>
        <p:grpSpPr>
          <a:xfrm>
            <a:off x="797120" y="1442804"/>
            <a:ext cx="306263" cy="306263"/>
            <a:chOff x="0" y="0"/>
            <a:chExt cx="812800" cy="812800"/>
          </a:xfrm>
        </p:grpSpPr>
        <p:sp>
          <p:nvSpPr>
            <p:cNvPr id="263" name="Google Shape;26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30"/>
          <p:cNvSpPr txBox="1"/>
          <p:nvPr/>
        </p:nvSpPr>
        <p:spPr>
          <a:xfrm>
            <a:off x="1261275" y="1409475"/>
            <a:ext cx="323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GOALS:</a:t>
            </a:r>
            <a:endParaRPr sz="700"/>
          </a:p>
        </p:txBody>
      </p:sp>
      <p:grpSp>
        <p:nvGrpSpPr>
          <p:cNvPr id="266" name="Google Shape;266;p30"/>
          <p:cNvGrpSpPr/>
          <p:nvPr/>
        </p:nvGrpSpPr>
        <p:grpSpPr>
          <a:xfrm>
            <a:off x="797120" y="2164591"/>
            <a:ext cx="306263" cy="306263"/>
            <a:chOff x="0" y="0"/>
            <a:chExt cx="812800" cy="812800"/>
          </a:xfrm>
        </p:grpSpPr>
        <p:sp>
          <p:nvSpPr>
            <p:cNvPr id="267" name="Google Shape;267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30"/>
          <p:cNvSpPr txBox="1"/>
          <p:nvPr/>
        </p:nvSpPr>
        <p:spPr>
          <a:xfrm>
            <a:off x="1261275" y="2171475"/>
            <a:ext cx="323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METHOD:</a:t>
            </a:r>
            <a:endParaRPr sz="700"/>
          </a:p>
        </p:txBody>
      </p:sp>
      <p:sp>
        <p:nvSpPr>
          <p:cNvPr id="270" name="Google Shape;270;p30"/>
          <p:cNvSpPr/>
          <p:nvPr/>
        </p:nvSpPr>
        <p:spPr>
          <a:xfrm>
            <a:off x="902978" y="2223167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1" name="Google Shape;271;p30"/>
          <p:cNvSpPr/>
          <p:nvPr/>
        </p:nvSpPr>
        <p:spPr>
          <a:xfrm>
            <a:off x="902978" y="1501380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30"/>
          <p:cNvSpPr txBox="1"/>
          <p:nvPr/>
        </p:nvSpPr>
        <p:spPr>
          <a:xfrm>
            <a:off x="1261275" y="1690500"/>
            <a:ext cx="6586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Identify root causes of high accident rates in the oil pipeline sector</a:t>
            </a:r>
            <a:endParaRPr sz="700"/>
          </a:p>
        </p:txBody>
      </p:sp>
      <p:sp>
        <p:nvSpPr>
          <p:cNvPr id="273" name="Google Shape;273;p30"/>
          <p:cNvSpPr txBox="1"/>
          <p:nvPr/>
        </p:nvSpPr>
        <p:spPr>
          <a:xfrm>
            <a:off x="1278600" y="2463975"/>
            <a:ext cx="767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Utilize data analytics to predict accident severity and suggest recommendations</a:t>
            </a:r>
            <a:endParaRPr sz="700"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797120" y="3002791"/>
            <a:ext cx="306263" cy="306263"/>
            <a:chOff x="0" y="0"/>
            <a:chExt cx="812800" cy="812800"/>
          </a:xfrm>
        </p:grpSpPr>
        <p:sp>
          <p:nvSpPr>
            <p:cNvPr id="275" name="Google Shape;27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8D8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1261275" y="3009675"/>
            <a:ext cx="323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OUTCOMES</a:t>
            </a:r>
            <a:endParaRPr sz="700"/>
          </a:p>
        </p:txBody>
      </p:sp>
      <p:sp>
        <p:nvSpPr>
          <p:cNvPr id="278" name="Google Shape;278;p30"/>
          <p:cNvSpPr/>
          <p:nvPr/>
        </p:nvSpPr>
        <p:spPr>
          <a:xfrm>
            <a:off x="902978" y="3061367"/>
            <a:ext cx="94562" cy="189124"/>
          </a:xfrm>
          <a:custGeom>
            <a:avLst/>
            <a:gdLst/>
            <a:ahLst/>
            <a:cxnLst/>
            <a:rect l="l" t="t" r="r" b="b"/>
            <a:pathLst>
              <a:path w="189124" h="378248" extrusionOk="0">
                <a:moveTo>
                  <a:pt x="0" y="0"/>
                </a:moveTo>
                <a:lnTo>
                  <a:pt x="189124" y="0"/>
                </a:lnTo>
                <a:lnTo>
                  <a:pt x="189124" y="378248"/>
                </a:lnTo>
                <a:lnTo>
                  <a:pt x="0" y="37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30"/>
          <p:cNvSpPr txBox="1"/>
          <p:nvPr/>
        </p:nvSpPr>
        <p:spPr>
          <a:xfrm>
            <a:off x="1278600" y="3302175"/>
            <a:ext cx="6586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02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Enhanced employee safety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-330200" algn="l" rtl="0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-GB" sz="1600">
                <a:latin typeface="Barlow"/>
                <a:ea typeface="Barlow"/>
                <a:cs typeface="Barlow"/>
                <a:sym typeface="Barlow"/>
              </a:rPr>
              <a:t>Economic cost savings from mitigated business expense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/>
        </p:nvSpPr>
        <p:spPr>
          <a:xfrm>
            <a:off x="405150" y="241950"/>
            <a:ext cx="828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latin typeface="Barlow"/>
                <a:ea typeface="Barlow"/>
                <a:cs typeface="Barlow"/>
                <a:sym typeface="Barlow"/>
              </a:rPr>
              <a:t>Methodology</a:t>
            </a:r>
            <a:endParaRPr sz="700"/>
          </a:p>
        </p:txBody>
      </p:sp>
      <p:sp>
        <p:nvSpPr>
          <p:cNvPr id="285" name="Google Shape;285;p31"/>
          <p:cNvSpPr txBox="1"/>
          <p:nvPr/>
        </p:nvSpPr>
        <p:spPr>
          <a:xfrm>
            <a:off x="8201850" y="254254"/>
            <a:ext cx="106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Jo Wee</a:t>
            </a:r>
            <a:endParaRPr sz="700"/>
          </a:p>
        </p:txBody>
      </p:sp>
      <p:sp>
        <p:nvSpPr>
          <p:cNvPr id="286" name="Google Shape;286;p31"/>
          <p:cNvSpPr/>
          <p:nvPr/>
        </p:nvSpPr>
        <p:spPr>
          <a:xfrm>
            <a:off x="4933011" y="4052490"/>
            <a:ext cx="1086000" cy="484800"/>
          </a:xfrm>
          <a:prstGeom prst="roundRect">
            <a:avLst>
              <a:gd name="adj" fmla="val 3065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CART 3</a:t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4933011" y="4538940"/>
            <a:ext cx="1086000" cy="484800"/>
          </a:xfrm>
          <a:prstGeom prst="roundRect">
            <a:avLst>
              <a:gd name="adj" fmla="val 3065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Linear Regression 1</a:t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4900536" y="2176932"/>
            <a:ext cx="1086000" cy="484800"/>
          </a:xfrm>
          <a:prstGeom prst="roundRect">
            <a:avLst>
              <a:gd name="adj" fmla="val 3065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CART 1</a:t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4908011" y="1688898"/>
            <a:ext cx="1086000" cy="484800"/>
          </a:xfrm>
          <a:prstGeom prst="roundRect">
            <a:avLst>
              <a:gd name="adj" fmla="val 3065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Logistic Regression 1</a:t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1434447" y="946900"/>
            <a:ext cx="1857600" cy="5280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2972222" y="946900"/>
            <a:ext cx="1857600" cy="5280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4545622" y="946900"/>
            <a:ext cx="1857600" cy="5280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6053097" y="946900"/>
            <a:ext cx="1857600" cy="5280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1632872" y="980050"/>
            <a:ext cx="243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Data Cleaning and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Exploratory Data Analysis</a:t>
            </a:r>
            <a:endParaRPr sz="900"/>
          </a:p>
        </p:txBody>
      </p:sp>
      <p:sp>
        <p:nvSpPr>
          <p:cNvPr id="295" name="Google Shape;295;p31"/>
          <p:cNvSpPr txBox="1"/>
          <p:nvPr/>
        </p:nvSpPr>
        <p:spPr>
          <a:xfrm>
            <a:off x="3312022" y="1049350"/>
            <a:ext cx="128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Y Variables Selection</a:t>
            </a:r>
            <a:endParaRPr sz="900"/>
          </a:p>
        </p:txBody>
      </p:sp>
      <p:sp>
        <p:nvSpPr>
          <p:cNvPr id="296" name="Google Shape;296;p31"/>
          <p:cNvSpPr txBox="1"/>
          <p:nvPr/>
        </p:nvSpPr>
        <p:spPr>
          <a:xfrm>
            <a:off x="4906022" y="10493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Model Building</a:t>
            </a:r>
            <a:endParaRPr sz="900"/>
          </a:p>
        </p:txBody>
      </p:sp>
      <p:sp>
        <p:nvSpPr>
          <p:cNvPr id="297" name="Google Shape;297;p31"/>
          <p:cNvSpPr txBox="1"/>
          <p:nvPr/>
        </p:nvSpPr>
        <p:spPr>
          <a:xfrm>
            <a:off x="6342447" y="10493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Model Evaluation</a:t>
            </a:r>
            <a:endParaRPr sz="900"/>
          </a:p>
        </p:txBody>
      </p:sp>
      <p:sp>
        <p:nvSpPr>
          <p:cNvPr id="298" name="Google Shape;298;p31"/>
          <p:cNvSpPr/>
          <p:nvPr/>
        </p:nvSpPr>
        <p:spPr>
          <a:xfrm>
            <a:off x="1621998" y="1573947"/>
            <a:ext cx="1086150" cy="1473033"/>
          </a:xfrm>
          <a:prstGeom prst="flowChartMagneticDisk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1784698" y="2044048"/>
            <a:ext cx="108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Oil Pipeline Dataset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2,795 entries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48 variables</a:t>
            </a:r>
            <a:endParaRPr sz="900"/>
          </a:p>
        </p:txBody>
      </p:sp>
      <p:cxnSp>
        <p:nvCxnSpPr>
          <p:cNvPr id="300" name="Google Shape;300;p31"/>
          <p:cNvCxnSpPr/>
          <p:nvPr/>
        </p:nvCxnSpPr>
        <p:spPr>
          <a:xfrm>
            <a:off x="2149848" y="3079538"/>
            <a:ext cx="0" cy="43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31"/>
          <p:cNvSpPr/>
          <p:nvPr/>
        </p:nvSpPr>
        <p:spPr>
          <a:xfrm>
            <a:off x="1621998" y="3533520"/>
            <a:ext cx="1086150" cy="1473033"/>
          </a:xfrm>
          <a:prstGeom prst="flowChartMagneticDisk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1784698" y="4003621"/>
            <a:ext cx="108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Oil Pipeline Dataset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2,795 entries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31 variables</a:t>
            </a:r>
            <a:endParaRPr sz="900"/>
          </a:p>
        </p:txBody>
      </p:sp>
      <p:sp>
        <p:nvSpPr>
          <p:cNvPr id="303" name="Google Shape;303;p31"/>
          <p:cNvSpPr txBox="1"/>
          <p:nvPr/>
        </p:nvSpPr>
        <p:spPr>
          <a:xfrm>
            <a:off x="2281973" y="3059392"/>
            <a:ext cx="77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Data Cleaning</a:t>
            </a:r>
            <a:endParaRPr sz="900"/>
          </a:p>
        </p:txBody>
      </p:sp>
      <p:sp>
        <p:nvSpPr>
          <p:cNvPr id="304" name="Google Shape;304;p31"/>
          <p:cNvSpPr/>
          <p:nvPr/>
        </p:nvSpPr>
        <p:spPr>
          <a:xfrm>
            <a:off x="3383123" y="2207667"/>
            <a:ext cx="1005000" cy="34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Injuries</a:t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3399361" y="4050883"/>
            <a:ext cx="1005000" cy="34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newcost</a:t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3383123" y="3113044"/>
            <a:ext cx="1005000" cy="34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Fatalities</a:t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4892511" y="2953828"/>
            <a:ext cx="1086000" cy="484800"/>
          </a:xfrm>
          <a:prstGeom prst="roundRect">
            <a:avLst>
              <a:gd name="adj" fmla="val 3065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Logistic Regression 2</a:t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4908023" y="3433687"/>
            <a:ext cx="1086000" cy="438000"/>
          </a:xfrm>
          <a:prstGeom prst="roundRect">
            <a:avLst>
              <a:gd name="adj" fmla="val 3276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CART 2</a:t>
            </a:r>
            <a:endParaRPr/>
          </a:p>
        </p:txBody>
      </p:sp>
      <p:cxnSp>
        <p:nvCxnSpPr>
          <p:cNvPr id="309" name="Google Shape;309;p31"/>
          <p:cNvCxnSpPr>
            <a:stCxn id="303" idx="3"/>
            <a:endCxn id="306" idx="1"/>
          </p:cNvCxnSpPr>
          <p:nvPr/>
        </p:nvCxnSpPr>
        <p:spPr>
          <a:xfrm rot="10800000" flipH="1">
            <a:off x="3055673" y="3285442"/>
            <a:ext cx="3276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31"/>
          <p:cNvCxnSpPr>
            <a:stCxn id="303" idx="3"/>
            <a:endCxn id="304" idx="1"/>
          </p:cNvCxnSpPr>
          <p:nvPr/>
        </p:nvCxnSpPr>
        <p:spPr>
          <a:xfrm rot="10800000" flipH="1">
            <a:off x="3055673" y="2380042"/>
            <a:ext cx="327600" cy="91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31"/>
          <p:cNvCxnSpPr>
            <a:stCxn id="303" idx="3"/>
            <a:endCxn id="305" idx="1"/>
          </p:cNvCxnSpPr>
          <p:nvPr/>
        </p:nvCxnSpPr>
        <p:spPr>
          <a:xfrm>
            <a:off x="3055673" y="3290242"/>
            <a:ext cx="343800" cy="933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1"/>
          <p:cNvCxnSpPr>
            <a:stCxn id="304" idx="3"/>
            <a:endCxn id="288" idx="1"/>
          </p:cNvCxnSpPr>
          <p:nvPr/>
        </p:nvCxnSpPr>
        <p:spPr>
          <a:xfrm>
            <a:off x="4388123" y="2380167"/>
            <a:ext cx="512400" cy="3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1"/>
          <p:cNvCxnSpPr>
            <a:stCxn id="304" idx="3"/>
            <a:endCxn id="289" idx="1"/>
          </p:cNvCxnSpPr>
          <p:nvPr/>
        </p:nvCxnSpPr>
        <p:spPr>
          <a:xfrm rot="10800000" flipH="1">
            <a:off x="4388123" y="1931367"/>
            <a:ext cx="519900" cy="44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1"/>
          <p:cNvCxnSpPr>
            <a:stCxn id="306" idx="3"/>
            <a:endCxn id="307" idx="1"/>
          </p:cNvCxnSpPr>
          <p:nvPr/>
        </p:nvCxnSpPr>
        <p:spPr>
          <a:xfrm rot="10800000" flipH="1">
            <a:off x="4388123" y="3196144"/>
            <a:ext cx="504300" cy="8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31"/>
          <p:cNvCxnSpPr>
            <a:stCxn id="306" idx="3"/>
            <a:endCxn id="308" idx="1"/>
          </p:cNvCxnSpPr>
          <p:nvPr/>
        </p:nvCxnSpPr>
        <p:spPr>
          <a:xfrm>
            <a:off x="4388123" y="3285544"/>
            <a:ext cx="519900" cy="36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31"/>
          <p:cNvCxnSpPr>
            <a:stCxn id="305" idx="3"/>
            <a:endCxn id="286" idx="1"/>
          </p:cNvCxnSpPr>
          <p:nvPr/>
        </p:nvCxnSpPr>
        <p:spPr>
          <a:xfrm>
            <a:off x="4404361" y="4223383"/>
            <a:ext cx="528600" cy="71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31"/>
          <p:cNvCxnSpPr>
            <a:stCxn id="305" idx="3"/>
            <a:endCxn id="287" idx="1"/>
          </p:cNvCxnSpPr>
          <p:nvPr/>
        </p:nvCxnSpPr>
        <p:spPr>
          <a:xfrm>
            <a:off x="4404361" y="4223383"/>
            <a:ext cx="528600" cy="55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" name="Google Shape;318;p31"/>
          <p:cNvSpPr/>
          <p:nvPr/>
        </p:nvSpPr>
        <p:spPr>
          <a:xfrm>
            <a:off x="6599773" y="2571047"/>
            <a:ext cx="1005000" cy="97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Categorical: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Accuracy %, True Positive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Continuous: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RMSE, R</a:t>
            </a:r>
            <a:r>
              <a:rPr lang="en-GB" sz="900" baseline="30000"/>
              <a:t>2</a:t>
            </a:r>
            <a:endParaRPr/>
          </a:p>
        </p:txBody>
      </p:sp>
      <p:cxnSp>
        <p:nvCxnSpPr>
          <p:cNvPr id="319" name="Google Shape;319;p31"/>
          <p:cNvCxnSpPr>
            <a:stCxn id="289" idx="3"/>
          </p:cNvCxnSpPr>
          <p:nvPr/>
        </p:nvCxnSpPr>
        <p:spPr>
          <a:xfrm rot="10800000" flipH="1">
            <a:off x="5994011" y="1926198"/>
            <a:ext cx="341700" cy="5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1"/>
          <p:cNvCxnSpPr>
            <a:stCxn id="287" idx="3"/>
          </p:cNvCxnSpPr>
          <p:nvPr/>
        </p:nvCxnSpPr>
        <p:spPr>
          <a:xfrm rot="10800000" flipH="1">
            <a:off x="6019011" y="4775040"/>
            <a:ext cx="303900" cy="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6328798" y="1924726"/>
            <a:ext cx="0" cy="285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1"/>
          <p:cNvCxnSpPr>
            <a:endCxn id="318" idx="1"/>
          </p:cNvCxnSpPr>
          <p:nvPr/>
        </p:nvCxnSpPr>
        <p:spPr>
          <a:xfrm>
            <a:off x="6339673" y="3054497"/>
            <a:ext cx="260100" cy="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43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32"/>
          <p:cNvCxnSpPr/>
          <p:nvPr/>
        </p:nvCxnSpPr>
        <p:spPr>
          <a:xfrm rot="-5400000">
            <a:off x="-2282344" y="2586712"/>
            <a:ext cx="55791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32"/>
          <p:cNvCxnSpPr/>
          <p:nvPr/>
        </p:nvCxnSpPr>
        <p:spPr>
          <a:xfrm>
            <a:off x="-297311" y="4402693"/>
            <a:ext cx="9784800" cy="0"/>
          </a:xfrm>
          <a:prstGeom prst="straightConnector1">
            <a:avLst/>
          </a:prstGeom>
          <a:noFill/>
          <a:ln w="28575" cap="flat" cmpd="sng">
            <a:solidFill>
              <a:srgbClr val="F1F1E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9" name="Google Shape;329;p32"/>
          <p:cNvGrpSpPr/>
          <p:nvPr/>
        </p:nvGrpSpPr>
        <p:grpSpPr>
          <a:xfrm>
            <a:off x="1276574" y="4012855"/>
            <a:ext cx="779638" cy="779638"/>
            <a:chOff x="0" y="0"/>
            <a:chExt cx="812800" cy="812800"/>
          </a:xfrm>
        </p:grpSpPr>
        <p:sp>
          <p:nvSpPr>
            <p:cNvPr id="330" name="Google Shape;33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32"/>
          <p:cNvSpPr/>
          <p:nvPr/>
        </p:nvSpPr>
        <p:spPr>
          <a:xfrm>
            <a:off x="1546051" y="4161971"/>
            <a:ext cx="240723" cy="481445"/>
          </a:xfrm>
          <a:custGeom>
            <a:avLst/>
            <a:gdLst/>
            <a:ahLst/>
            <a:cxnLst/>
            <a:rect l="l" t="t" r="r" b="b"/>
            <a:pathLst>
              <a:path w="481445" h="962890" extrusionOk="0">
                <a:moveTo>
                  <a:pt x="0" y="0"/>
                </a:moveTo>
                <a:lnTo>
                  <a:pt x="481444" y="0"/>
                </a:lnTo>
                <a:lnTo>
                  <a:pt x="481444" y="962890"/>
                </a:lnTo>
                <a:lnTo>
                  <a:pt x="0" y="9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3" name="Google Shape;333;p32"/>
          <p:cNvGrpSpPr/>
          <p:nvPr/>
        </p:nvGrpSpPr>
        <p:grpSpPr>
          <a:xfrm>
            <a:off x="2977630" y="4059267"/>
            <a:ext cx="5286968" cy="610717"/>
            <a:chOff x="0" y="-47625"/>
            <a:chExt cx="2784960" cy="321701"/>
          </a:xfrm>
        </p:grpSpPr>
        <p:sp>
          <p:nvSpPr>
            <p:cNvPr id="334" name="Google Shape;334;p32"/>
            <p:cNvSpPr/>
            <p:nvPr/>
          </p:nvSpPr>
          <p:spPr>
            <a:xfrm>
              <a:off x="0" y="0"/>
              <a:ext cx="2784960" cy="274076"/>
            </a:xfrm>
            <a:custGeom>
              <a:avLst/>
              <a:gdLst/>
              <a:ahLst/>
              <a:cxnLst/>
              <a:rect l="l" t="t" r="r" b="b"/>
              <a:pathLst>
                <a:path w="2784960" h="274076" extrusionOk="0">
                  <a:moveTo>
                    <a:pt x="37340" y="0"/>
                  </a:moveTo>
                  <a:lnTo>
                    <a:pt x="2747620" y="0"/>
                  </a:lnTo>
                  <a:cubicBezTo>
                    <a:pt x="2768242" y="0"/>
                    <a:pt x="2784960" y="16718"/>
                    <a:pt x="2784960" y="37340"/>
                  </a:cubicBezTo>
                  <a:lnTo>
                    <a:pt x="2784960" y="236736"/>
                  </a:lnTo>
                  <a:cubicBezTo>
                    <a:pt x="2784960" y="257359"/>
                    <a:pt x="2768242" y="274076"/>
                    <a:pt x="2747620" y="274076"/>
                  </a:cubicBezTo>
                  <a:lnTo>
                    <a:pt x="37340" y="274076"/>
                  </a:lnTo>
                  <a:cubicBezTo>
                    <a:pt x="16718" y="274076"/>
                    <a:pt x="0" y="257359"/>
                    <a:pt x="0" y="236736"/>
                  </a:cubicBezTo>
                  <a:lnTo>
                    <a:pt x="0" y="37340"/>
                  </a:lnTo>
                  <a:cubicBezTo>
                    <a:pt x="0" y="16718"/>
                    <a:pt x="16718" y="0"/>
                    <a:pt x="37340" y="0"/>
                  </a:cubicBezTo>
                  <a:close/>
                </a:path>
              </a:pathLst>
            </a:custGeom>
            <a:solidFill>
              <a:srgbClr val="28443B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 txBox="1"/>
            <p:nvPr/>
          </p:nvSpPr>
          <p:spPr>
            <a:xfrm>
              <a:off x="0" y="-47625"/>
              <a:ext cx="27849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32"/>
          <p:cNvSpPr txBox="1"/>
          <p:nvPr/>
        </p:nvSpPr>
        <p:spPr>
          <a:xfrm>
            <a:off x="3069481" y="4191024"/>
            <a:ext cx="5317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Remove irrelevant variables</a:t>
            </a:r>
            <a:r>
              <a:rPr lang="en-GB" dirty="0"/>
              <a:t>	</a:t>
            </a:r>
            <a:r>
              <a:rPr lang="en-GB" sz="1100" dirty="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Handle missing values</a:t>
            </a:r>
            <a:endParaRPr sz="1100" dirty="0">
              <a:solidFill>
                <a:schemeClr val="lt1"/>
              </a:solidFill>
            </a:endParaRPr>
          </a:p>
          <a:p>
            <a:pPr marL="2286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Numeric to Categorical Conversion	</a:t>
            </a:r>
            <a:r>
              <a:rPr lang="en-GB" sz="11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Winsorization of All Costs</a:t>
            </a:r>
            <a:endParaRPr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7" name="Google Shape;337;p32"/>
          <p:cNvSpPr/>
          <p:nvPr/>
        </p:nvSpPr>
        <p:spPr>
          <a:xfrm rot="2432349">
            <a:off x="6560416" y="-1072619"/>
            <a:ext cx="2057503" cy="2057503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8" name="Google Shape;338;p32"/>
          <p:cNvGrpSpPr/>
          <p:nvPr/>
        </p:nvGrpSpPr>
        <p:grpSpPr>
          <a:xfrm rot="2440118">
            <a:off x="6730777" y="563075"/>
            <a:ext cx="210034" cy="210034"/>
            <a:chOff x="0" y="0"/>
            <a:chExt cx="812800" cy="812800"/>
          </a:xfrm>
        </p:grpSpPr>
        <p:sp>
          <p:nvSpPr>
            <p:cNvPr id="339" name="Google Shape;339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E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2"/>
          <p:cNvSpPr txBox="1"/>
          <p:nvPr/>
        </p:nvSpPr>
        <p:spPr>
          <a:xfrm>
            <a:off x="1276575" y="1262550"/>
            <a:ext cx="69879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>
                <a:solidFill>
                  <a:srgbClr val="F1F1EF"/>
                </a:solidFill>
                <a:latin typeface="Barlow"/>
                <a:ea typeface="Barlow"/>
                <a:cs typeface="Barlow"/>
                <a:sym typeface="Barlow"/>
              </a:rPr>
              <a:t>Data Cleaning &amp; Preprocessing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/>
          <p:nvPr/>
        </p:nvSpPr>
        <p:spPr>
          <a:xfrm rot="120272">
            <a:off x="-333736" y="4415435"/>
            <a:ext cx="1718322" cy="1718322"/>
          </a:xfrm>
          <a:custGeom>
            <a:avLst/>
            <a:gdLst/>
            <a:ahLst/>
            <a:cxnLst/>
            <a:rect l="l" t="t" r="r" b="b"/>
            <a:pathLst>
              <a:path w="3434540" h="3434540" extrusionOk="0">
                <a:moveTo>
                  <a:pt x="0" y="0"/>
                </a:moveTo>
                <a:lnTo>
                  <a:pt x="3434540" y="0"/>
                </a:lnTo>
                <a:lnTo>
                  <a:pt x="3434540" y="3434540"/>
                </a:lnTo>
                <a:lnTo>
                  <a:pt x="0" y="343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7" name="Google Shape;347;p33"/>
          <p:cNvGrpSpPr/>
          <p:nvPr/>
        </p:nvGrpSpPr>
        <p:grpSpPr>
          <a:xfrm>
            <a:off x="0" y="3394550"/>
            <a:ext cx="514340" cy="1777395"/>
            <a:chOff x="0" y="-47625"/>
            <a:chExt cx="812800" cy="1010400"/>
          </a:xfrm>
        </p:grpSpPr>
        <p:sp>
          <p:nvSpPr>
            <p:cNvPr id="348" name="Google Shape;348;p33"/>
            <p:cNvSpPr/>
            <p:nvPr/>
          </p:nvSpPr>
          <p:spPr>
            <a:xfrm>
              <a:off x="0" y="0"/>
              <a:ext cx="812800" cy="962657"/>
            </a:xfrm>
            <a:custGeom>
              <a:avLst/>
              <a:gdLst/>
              <a:ahLst/>
              <a:cxnLst/>
              <a:rect l="l" t="t" r="r" b="b"/>
              <a:pathLst>
                <a:path w="812800" h="962657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962657"/>
                  </a:lnTo>
                  <a:lnTo>
                    <a:pt x="0" y="962657"/>
                  </a:lnTo>
                  <a:close/>
                </a:path>
              </a:pathLst>
            </a:custGeom>
            <a:solidFill>
              <a:srgbClr val="2D3134"/>
            </a:solidFill>
            <a:ln>
              <a:noFill/>
            </a:ln>
          </p:spPr>
        </p:sp>
        <p:sp>
          <p:nvSpPr>
            <p:cNvPr id="349" name="Google Shape;349;p33"/>
            <p:cNvSpPr txBox="1"/>
            <p:nvPr/>
          </p:nvSpPr>
          <p:spPr>
            <a:xfrm>
              <a:off x="0" y="-47625"/>
              <a:ext cx="812700" cy="10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33"/>
          <p:cNvSpPr/>
          <p:nvPr/>
        </p:nvSpPr>
        <p:spPr>
          <a:xfrm>
            <a:off x="0" y="0"/>
            <a:ext cx="514096" cy="3483314"/>
          </a:xfrm>
          <a:custGeom>
            <a:avLst/>
            <a:gdLst/>
            <a:ahLst/>
            <a:cxnLst/>
            <a:rect l="l" t="t" r="r" b="b"/>
            <a:pathLst>
              <a:path w="812800" h="2170289" extrusionOk="0">
                <a:moveTo>
                  <a:pt x="0" y="0"/>
                </a:moveTo>
                <a:lnTo>
                  <a:pt x="812800" y="0"/>
                </a:lnTo>
                <a:lnTo>
                  <a:pt x="812800" y="2170289"/>
                </a:lnTo>
                <a:lnTo>
                  <a:pt x="0" y="2170289"/>
                </a:lnTo>
                <a:close/>
              </a:path>
            </a:pathLst>
          </a:custGeom>
          <a:solidFill>
            <a:srgbClr val="2A8D87"/>
          </a:solidFill>
          <a:ln>
            <a:noFill/>
          </a:ln>
        </p:spPr>
      </p:sp>
      <p:grpSp>
        <p:nvGrpSpPr>
          <p:cNvPr id="351" name="Google Shape;351;p33"/>
          <p:cNvGrpSpPr/>
          <p:nvPr/>
        </p:nvGrpSpPr>
        <p:grpSpPr>
          <a:xfrm rot="-922193">
            <a:off x="4870491" y="-336158"/>
            <a:ext cx="1021485" cy="1021485"/>
            <a:chOff x="0" y="0"/>
            <a:chExt cx="812800" cy="812800"/>
          </a:xfrm>
        </p:grpSpPr>
        <p:sp>
          <p:nvSpPr>
            <p:cNvPr id="352" name="Google Shape;352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33"/>
          <p:cNvGrpSpPr/>
          <p:nvPr/>
        </p:nvGrpSpPr>
        <p:grpSpPr>
          <a:xfrm rot="-922190">
            <a:off x="6583107" y="914715"/>
            <a:ext cx="210063" cy="210063"/>
            <a:chOff x="0" y="0"/>
            <a:chExt cx="812800" cy="812800"/>
          </a:xfrm>
        </p:grpSpPr>
        <p:sp>
          <p:nvSpPr>
            <p:cNvPr id="355" name="Google Shape;355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3"/>
          <p:cNvSpPr/>
          <p:nvPr/>
        </p:nvSpPr>
        <p:spPr>
          <a:xfrm>
            <a:off x="7115596" y="0"/>
            <a:ext cx="2028404" cy="5143500"/>
          </a:xfrm>
          <a:custGeom>
            <a:avLst/>
            <a:gdLst/>
            <a:ahLst/>
            <a:cxnLst/>
            <a:rect l="l" t="t" r="r" b="b"/>
            <a:pathLst>
              <a:path w="4056808" h="10287000" extrusionOk="0">
                <a:moveTo>
                  <a:pt x="0" y="0"/>
                </a:moveTo>
                <a:lnTo>
                  <a:pt x="4056808" y="0"/>
                </a:lnTo>
                <a:lnTo>
                  <a:pt x="40568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7939" r="-47939"/>
            </a:stretch>
          </a:blipFill>
          <a:ln>
            <a:noFill/>
          </a:ln>
        </p:spPr>
      </p:sp>
      <p:sp>
        <p:nvSpPr>
          <p:cNvPr id="358" name="Google Shape;358;p33"/>
          <p:cNvSpPr/>
          <p:nvPr/>
        </p:nvSpPr>
        <p:spPr>
          <a:xfrm rot="-921333">
            <a:off x="5488022" y="-1028587"/>
            <a:ext cx="2058891" cy="2058891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33"/>
          <p:cNvSpPr txBox="1"/>
          <p:nvPr/>
        </p:nvSpPr>
        <p:spPr>
          <a:xfrm>
            <a:off x="1414102" y="946400"/>
            <a:ext cx="361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>
                <a:latin typeface="Barlow"/>
                <a:ea typeface="Barlow"/>
                <a:cs typeface="Barlow"/>
                <a:sym typeface="Barlow"/>
              </a:rPr>
              <a:t>About the Dataset</a:t>
            </a:r>
            <a:endParaRPr sz="700"/>
          </a:p>
        </p:txBody>
      </p:sp>
      <p:sp>
        <p:nvSpPr>
          <p:cNvPr id="360" name="Google Shape;360;p33"/>
          <p:cNvSpPr txBox="1"/>
          <p:nvPr/>
        </p:nvSpPr>
        <p:spPr>
          <a:xfrm>
            <a:off x="1414100" y="1835125"/>
            <a:ext cx="4803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424"/>
                </a:solidFill>
              </a:rPr>
              <a:t>This database includes a record for each oil pipeline leak or spill reported to the Pipeline and Hazardous Materials Safety Administration from </a:t>
            </a:r>
            <a:r>
              <a:rPr lang="en-GB" sz="1200" b="1">
                <a:solidFill>
                  <a:srgbClr val="242424"/>
                </a:solidFill>
              </a:rPr>
              <a:t>2010</a:t>
            </a:r>
            <a:r>
              <a:rPr lang="en-GB" sz="1200">
                <a:solidFill>
                  <a:srgbClr val="242424"/>
                </a:solidFill>
              </a:rPr>
              <a:t> to </a:t>
            </a:r>
            <a:r>
              <a:rPr lang="en-GB" sz="1200" b="1">
                <a:solidFill>
                  <a:srgbClr val="242424"/>
                </a:solidFill>
              </a:rPr>
              <a:t>2017</a:t>
            </a:r>
            <a:r>
              <a:rPr lang="en-GB" sz="1200">
                <a:solidFill>
                  <a:srgbClr val="242424"/>
                </a:solidFill>
              </a:rPr>
              <a:t>. These records include the </a:t>
            </a:r>
            <a:r>
              <a:rPr lang="en-GB" sz="1200" u="sng">
                <a:solidFill>
                  <a:srgbClr val="242424"/>
                </a:solidFill>
              </a:rPr>
              <a:t>incident date and time</a:t>
            </a:r>
            <a:r>
              <a:rPr lang="en-GB" sz="1200">
                <a:solidFill>
                  <a:srgbClr val="242424"/>
                </a:solidFill>
              </a:rPr>
              <a:t>, </a:t>
            </a:r>
            <a:r>
              <a:rPr lang="en-GB" sz="1200" u="sng">
                <a:solidFill>
                  <a:srgbClr val="242424"/>
                </a:solidFill>
              </a:rPr>
              <a:t>operator and pipeline</a:t>
            </a:r>
            <a:r>
              <a:rPr lang="en-GB" sz="1200">
                <a:solidFill>
                  <a:srgbClr val="242424"/>
                </a:solidFill>
              </a:rPr>
              <a:t>, </a:t>
            </a:r>
            <a:r>
              <a:rPr lang="en-GB" sz="1200" u="sng">
                <a:solidFill>
                  <a:srgbClr val="242424"/>
                </a:solidFill>
              </a:rPr>
              <a:t>cause of incident</a:t>
            </a:r>
            <a:r>
              <a:rPr lang="en-GB" sz="1200">
                <a:solidFill>
                  <a:srgbClr val="242424"/>
                </a:solidFill>
              </a:rPr>
              <a:t>, </a:t>
            </a:r>
            <a:r>
              <a:rPr lang="en-GB" sz="1200" u="sng">
                <a:solidFill>
                  <a:srgbClr val="242424"/>
                </a:solidFill>
              </a:rPr>
              <a:t>type of hazardous liquid and quantity lost</a:t>
            </a:r>
            <a:r>
              <a:rPr lang="en-GB" sz="1200">
                <a:solidFill>
                  <a:srgbClr val="242424"/>
                </a:solidFill>
              </a:rPr>
              <a:t>, </a:t>
            </a:r>
            <a:r>
              <a:rPr lang="en-GB" sz="1200" u="sng">
                <a:solidFill>
                  <a:srgbClr val="242424"/>
                </a:solidFill>
              </a:rPr>
              <a:t>injuries and fatalities</a:t>
            </a:r>
            <a:r>
              <a:rPr lang="en-GB" sz="1200">
                <a:solidFill>
                  <a:srgbClr val="242424"/>
                </a:solidFill>
              </a:rPr>
              <a:t>, and </a:t>
            </a:r>
            <a:r>
              <a:rPr lang="en-GB" sz="1200" u="sng">
                <a:solidFill>
                  <a:srgbClr val="242424"/>
                </a:solidFill>
              </a:rPr>
              <a:t>associated costs</a:t>
            </a:r>
            <a:r>
              <a:rPr lang="en-GB" sz="1200">
                <a:solidFill>
                  <a:srgbClr val="242424"/>
                </a:solidFill>
              </a:rPr>
              <a:t>.</a:t>
            </a:r>
            <a:endParaRPr sz="1200">
              <a:solidFill>
                <a:srgbClr val="242424"/>
              </a:solidFill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100" y="3394561"/>
            <a:ext cx="5144925" cy="112783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6706700" y="28325"/>
            <a:ext cx="40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2A8D87"/>
                </a:solidFill>
                <a:latin typeface="Barlow"/>
                <a:ea typeface="Barlow"/>
                <a:cs typeface="Barlow"/>
                <a:sym typeface="Barlow"/>
              </a:rPr>
              <a:t>Ian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2506</Words>
  <Application>Microsoft Macintosh PowerPoint</Application>
  <PresentationFormat>On-screen Show (16:9)</PresentationFormat>
  <Paragraphs>566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Barlow Medium</vt:lpstr>
      <vt:lpstr>Roboto</vt:lpstr>
      <vt:lpstr>Calibri</vt:lpstr>
      <vt:lpstr>Barlow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Univariate Analysis</vt:lpstr>
      <vt:lpstr>Univariate Analysis</vt:lpstr>
      <vt:lpstr>Univariate Analysis</vt:lpstr>
      <vt:lpstr>Univariate Analysis</vt:lpstr>
      <vt:lpstr>Bivariate Analysis</vt:lpstr>
      <vt:lpstr>Bivariate Analysis</vt:lpstr>
      <vt:lpstr>Bivariate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#PANG BOSLYN#</cp:lastModifiedBy>
  <cp:revision>2</cp:revision>
  <dcterms:modified xsi:type="dcterms:W3CDTF">2023-11-05T12:40:05Z</dcterms:modified>
</cp:coreProperties>
</file>